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2" r:id="rId1"/>
  </p:sldMasterIdLst>
  <p:notesMasterIdLst>
    <p:notesMasterId r:id="rId25"/>
  </p:notesMasterIdLst>
  <p:sldIdLst>
    <p:sldId id="256" r:id="rId2"/>
    <p:sldId id="275" r:id="rId3"/>
    <p:sldId id="276" r:id="rId4"/>
    <p:sldId id="277" r:id="rId5"/>
    <p:sldId id="258" r:id="rId6"/>
    <p:sldId id="262" r:id="rId7"/>
    <p:sldId id="259" r:id="rId8"/>
    <p:sldId id="260" r:id="rId9"/>
    <p:sldId id="278" r:id="rId10"/>
    <p:sldId id="261" r:id="rId11"/>
    <p:sldId id="264" r:id="rId12"/>
    <p:sldId id="265" r:id="rId13"/>
    <p:sldId id="269" r:id="rId14"/>
    <p:sldId id="284" r:id="rId15"/>
    <p:sldId id="282" r:id="rId16"/>
    <p:sldId id="274" r:id="rId17"/>
    <p:sldId id="279" r:id="rId18"/>
    <p:sldId id="280" r:id="rId19"/>
    <p:sldId id="281" r:id="rId20"/>
    <p:sldId id="273" r:id="rId21"/>
    <p:sldId id="268" r:id="rId22"/>
    <p:sldId id="283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2"/>
    <p:restoredTop sz="94807"/>
  </p:normalViewPr>
  <p:slideViewPr>
    <p:cSldViewPr snapToGrid="0" snapToObjects="1">
      <p:cViewPr>
        <p:scale>
          <a:sx n="95" d="100"/>
          <a:sy n="95" d="100"/>
        </p:scale>
        <p:origin x="1816" y="1096"/>
      </p:cViewPr>
      <p:guideLst/>
    </p:cSldViewPr>
  </p:slideViewPr>
  <p:outlineViewPr>
    <p:cViewPr>
      <p:scale>
        <a:sx n="33" d="100"/>
        <a:sy n="33" d="100"/>
      </p:scale>
      <p:origin x="0" y="-10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D49819-D3F4-3F47-BD12-846F5EBB815E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A04B5D-232D-3741-834E-14CBEEDE2FC7}">
      <dgm:prSet phldrT="[Text]" custT="1"/>
      <dgm:spPr/>
      <dgm:t>
        <a:bodyPr/>
        <a:lstStyle/>
        <a:p>
          <a:r>
            <a:rPr lang="en-US" sz="1000" dirty="0"/>
            <a:t>MEASURESOFBIRTHANDDEATH</a:t>
          </a:r>
        </a:p>
      </dgm:t>
    </dgm:pt>
    <dgm:pt modelId="{C494F5F1-9F3D-C546-947A-D59BC82A0C7C}" type="parTrans" cxnId="{82AC2950-FDEC-5A48-BECE-E649658DECB3}">
      <dgm:prSet/>
      <dgm:spPr/>
      <dgm:t>
        <a:bodyPr/>
        <a:lstStyle/>
        <a:p>
          <a:endParaRPr lang="en-US" sz="1000"/>
        </a:p>
      </dgm:t>
    </dgm:pt>
    <dgm:pt modelId="{4CD2437D-06B1-ED43-B981-AE7BD1478508}" type="sibTrans" cxnId="{82AC2950-FDEC-5A48-BECE-E649658DECB3}">
      <dgm:prSet/>
      <dgm:spPr/>
      <dgm:t>
        <a:bodyPr/>
        <a:lstStyle/>
        <a:p>
          <a:endParaRPr lang="en-US" sz="1000"/>
        </a:p>
      </dgm:t>
    </dgm:pt>
    <dgm:pt modelId="{B0A18B1E-6FEA-A84A-A93C-F81181024222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Brst_Cancer</a:t>
          </a:r>
          <a:r>
            <a:rPr lang="en-US" sz="1000" dirty="0" smtClean="0">
              <a:solidFill>
                <a:srgbClr val="0070C0"/>
              </a:solidFill>
            </a:rPr>
            <a:t> </a:t>
          </a:r>
          <a:r>
            <a:rPr lang="en-US" sz="1000" dirty="0" smtClean="0"/>
            <a:t>(breast cancer)</a:t>
          </a:r>
          <a:endParaRPr lang="en-US" sz="1000" dirty="0"/>
        </a:p>
      </dgm:t>
    </dgm:pt>
    <dgm:pt modelId="{D6EC18B0-41BC-944E-A969-C02CBA74C427}" type="parTrans" cxnId="{C2390C78-418E-CF4B-B63E-1FB3CFD34666}">
      <dgm:prSet/>
      <dgm:spPr/>
      <dgm:t>
        <a:bodyPr/>
        <a:lstStyle/>
        <a:p>
          <a:endParaRPr lang="en-US" sz="1000"/>
        </a:p>
      </dgm:t>
    </dgm:pt>
    <dgm:pt modelId="{1D8EBF28-B5CD-3142-90B0-2DBE7F807F4B}" type="sibTrans" cxnId="{C2390C78-418E-CF4B-B63E-1FB3CFD34666}">
      <dgm:prSet/>
      <dgm:spPr/>
      <dgm:t>
        <a:bodyPr/>
        <a:lstStyle/>
        <a:p>
          <a:endParaRPr lang="en-US" sz="1000"/>
        </a:p>
      </dgm:t>
    </dgm:pt>
    <dgm:pt modelId="{BB3EF22F-13BE-D740-BC93-A81095B0CC8C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No_HS_Diploma</a:t>
          </a:r>
          <a:r>
            <a:rPr lang="en-US" sz="1000" dirty="0" smtClean="0"/>
            <a:t>(no high school diploma) </a:t>
          </a:r>
          <a:endParaRPr lang="en-US" sz="1000" dirty="0"/>
        </a:p>
      </dgm:t>
    </dgm:pt>
    <dgm:pt modelId="{C139987B-4972-A842-A8AA-864694ADE23D}" type="parTrans" cxnId="{39A2963D-E362-F541-9BA4-E9F012CB3346}">
      <dgm:prSet/>
      <dgm:spPr/>
      <dgm:t>
        <a:bodyPr/>
        <a:lstStyle/>
        <a:p>
          <a:endParaRPr lang="en-US" sz="1000"/>
        </a:p>
      </dgm:t>
    </dgm:pt>
    <dgm:pt modelId="{5562D94E-3BE9-4747-A9E4-9F0B044647EC}" type="sibTrans" cxnId="{39A2963D-E362-F541-9BA4-E9F012CB3346}">
      <dgm:prSet/>
      <dgm:spPr/>
      <dgm:t>
        <a:bodyPr/>
        <a:lstStyle/>
        <a:p>
          <a:endParaRPr lang="en-US" sz="1000"/>
        </a:p>
      </dgm:t>
    </dgm:pt>
    <dgm:pt modelId="{2BD10C09-D7FE-7D4F-A3BF-457DB73C9205}">
      <dgm:prSet phldrT="[Text]" custT="1"/>
      <dgm:spPr/>
      <dgm:t>
        <a:bodyPr/>
        <a:lstStyle/>
        <a:p>
          <a:r>
            <a:rPr lang="en-US" sz="1000" dirty="0"/>
            <a:t>DEMOGRAPHICS</a:t>
          </a:r>
        </a:p>
      </dgm:t>
    </dgm:pt>
    <dgm:pt modelId="{6A90DA4F-E675-FB47-9853-9A9F620E734D}" type="parTrans" cxnId="{F03DC2C1-E288-F540-8F31-2205C3E58CDB}">
      <dgm:prSet/>
      <dgm:spPr/>
      <dgm:t>
        <a:bodyPr/>
        <a:lstStyle/>
        <a:p>
          <a:endParaRPr lang="en-US" sz="1000"/>
        </a:p>
      </dgm:t>
    </dgm:pt>
    <dgm:pt modelId="{B6FFC5ED-EB31-6F48-9A40-323635961679}" type="sibTrans" cxnId="{F03DC2C1-E288-F540-8F31-2205C3E58CDB}">
      <dgm:prSet/>
      <dgm:spPr/>
      <dgm:t>
        <a:bodyPr/>
        <a:lstStyle/>
        <a:p>
          <a:endParaRPr lang="en-US" sz="1000"/>
        </a:p>
      </dgm:t>
    </dgm:pt>
    <dgm:pt modelId="{198720D2-2745-754F-B03C-EDE904AA1DE2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CHSI_County_Name</a:t>
          </a:r>
          <a:r>
            <a:rPr lang="en-US" sz="1000" b="1" dirty="0" smtClean="0">
              <a:solidFill>
                <a:srgbClr val="0070C0"/>
              </a:solidFill>
            </a:rPr>
            <a:t> </a:t>
          </a:r>
          <a:r>
            <a:rPr lang="en-US" sz="800" dirty="0" smtClean="0"/>
            <a:t>(Name of County)</a:t>
          </a:r>
          <a:endParaRPr lang="en-US" sz="800" dirty="0"/>
        </a:p>
      </dgm:t>
    </dgm:pt>
    <dgm:pt modelId="{CFBDDED1-D5DD-8B41-B38E-031E43BCDB5C}" type="parTrans" cxnId="{42EAB5A9-6FE2-7B49-A486-89495B9793B4}">
      <dgm:prSet/>
      <dgm:spPr/>
      <dgm:t>
        <a:bodyPr/>
        <a:lstStyle/>
        <a:p>
          <a:endParaRPr lang="en-US" sz="1000"/>
        </a:p>
      </dgm:t>
    </dgm:pt>
    <dgm:pt modelId="{492AF0CA-83CF-F242-8C5A-4581D9C2042B}" type="sibTrans" cxnId="{42EAB5A9-6FE2-7B49-A486-89495B9793B4}">
      <dgm:prSet/>
      <dgm:spPr/>
      <dgm:t>
        <a:bodyPr/>
        <a:lstStyle/>
        <a:p>
          <a:endParaRPr lang="en-US" sz="1000"/>
        </a:p>
      </dgm:t>
    </dgm:pt>
    <dgm:pt modelId="{F9F029B3-22B6-2F47-91F5-E80D417548E9}">
      <dgm:prSet custT="1"/>
      <dgm:spPr/>
      <dgm:t>
        <a:bodyPr/>
        <a:lstStyle/>
        <a:p>
          <a:r>
            <a:rPr lang="en-US" sz="1000" dirty="0"/>
            <a:t>SUMMARYMEASURESOFHEALTH</a:t>
          </a:r>
        </a:p>
      </dgm:t>
    </dgm:pt>
    <dgm:pt modelId="{2641535D-F769-9643-83CB-581B621F0172}" type="parTrans" cxnId="{4C4684CC-B511-1844-BC1F-20C99DF4BDFE}">
      <dgm:prSet/>
      <dgm:spPr/>
      <dgm:t>
        <a:bodyPr/>
        <a:lstStyle/>
        <a:p>
          <a:endParaRPr lang="en-US" sz="1000"/>
        </a:p>
      </dgm:t>
    </dgm:pt>
    <dgm:pt modelId="{36BF645A-210A-9340-96BB-0AA834869B91}" type="sibTrans" cxnId="{4C4684CC-B511-1844-BC1F-20C99DF4BDFE}">
      <dgm:prSet/>
      <dgm:spPr/>
      <dgm:t>
        <a:bodyPr/>
        <a:lstStyle/>
        <a:p>
          <a:endParaRPr lang="en-US" sz="1000"/>
        </a:p>
      </dgm:t>
    </dgm:pt>
    <dgm:pt modelId="{429D19F3-2EEF-0C4E-BFA8-8A1F9C2D76D2}">
      <dgm:prSet phldrT="[Text]" custT="1"/>
      <dgm:spPr/>
      <dgm:t>
        <a:bodyPr/>
        <a:lstStyle/>
        <a:p>
          <a:pPr>
            <a:buNone/>
          </a:pPr>
          <a:r>
            <a:rPr lang="en-US" sz="1000" dirty="0"/>
            <a:t>VUNERABLEPOPSANDENVHEALTH</a:t>
          </a:r>
        </a:p>
      </dgm:t>
    </dgm:pt>
    <dgm:pt modelId="{46F20725-0FD1-F546-80AC-CA727B464A90}" type="parTrans" cxnId="{BF7ACB25-7768-BE4F-BA59-BB2D195A533E}">
      <dgm:prSet/>
      <dgm:spPr/>
      <dgm:t>
        <a:bodyPr/>
        <a:lstStyle/>
        <a:p>
          <a:endParaRPr lang="en-US" sz="1000"/>
        </a:p>
      </dgm:t>
    </dgm:pt>
    <dgm:pt modelId="{C496C38F-4E17-8448-A786-71E0C0F37E0E}" type="sibTrans" cxnId="{BF7ACB25-7768-BE4F-BA59-BB2D195A533E}">
      <dgm:prSet/>
      <dgm:spPr/>
      <dgm:t>
        <a:bodyPr/>
        <a:lstStyle/>
        <a:p>
          <a:endParaRPr lang="en-US" sz="1000"/>
        </a:p>
      </dgm:t>
    </dgm:pt>
    <dgm:pt modelId="{BE8F1667-AB68-5E40-BC0D-F1C359AAACA6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sz="1000" b="1" dirty="0" err="1" smtClean="0">
              <a:solidFill>
                <a:srgbClr val="0070C0"/>
              </a:solidFill>
            </a:rPr>
            <a:t>Lung_Cancer</a:t>
          </a:r>
          <a:r>
            <a:rPr lang="en-US" sz="1000" dirty="0" smtClean="0"/>
            <a:t> (lung cancer)</a:t>
          </a:r>
          <a:endParaRPr lang="en-US" sz="1000" dirty="0"/>
        </a:p>
      </dgm:t>
    </dgm:pt>
    <dgm:pt modelId="{8406C4BC-51FE-B741-A5A1-956CFD3DE584}" type="parTrans" cxnId="{5CF444A0-2026-5C44-BA51-5A3201DE028C}">
      <dgm:prSet/>
      <dgm:spPr/>
      <dgm:t>
        <a:bodyPr/>
        <a:lstStyle/>
        <a:p>
          <a:endParaRPr lang="en-US" sz="1000"/>
        </a:p>
      </dgm:t>
    </dgm:pt>
    <dgm:pt modelId="{8D354B4E-F0BE-C545-BA12-4A285DAE8585}" type="sibTrans" cxnId="{5CF444A0-2026-5C44-BA51-5A3201DE028C}">
      <dgm:prSet/>
      <dgm:spPr/>
      <dgm:t>
        <a:bodyPr/>
        <a:lstStyle/>
        <a:p>
          <a:endParaRPr lang="en-US" sz="1000"/>
        </a:p>
      </dgm:t>
    </dgm:pt>
    <dgm:pt modelId="{4E336273-138E-2043-9474-9D00D734E22D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smtClean="0">
              <a:solidFill>
                <a:srgbClr val="0070C0"/>
              </a:solidFill>
            </a:rPr>
            <a:t>Unemployed</a:t>
          </a:r>
          <a:r>
            <a:rPr lang="en-US" sz="1000" dirty="0" smtClean="0"/>
            <a:t>(unemployed)</a:t>
          </a:r>
          <a:endParaRPr lang="en-US" sz="1000" dirty="0"/>
        </a:p>
      </dgm:t>
    </dgm:pt>
    <dgm:pt modelId="{824997F9-5DD9-C347-A612-928ABEEEC7E2}" type="parTrans" cxnId="{E5D6EA84-BEAA-E845-83AB-182818CF955B}">
      <dgm:prSet/>
      <dgm:spPr/>
      <dgm:t>
        <a:bodyPr/>
        <a:lstStyle/>
        <a:p>
          <a:endParaRPr lang="en-US" sz="1000"/>
        </a:p>
      </dgm:t>
    </dgm:pt>
    <dgm:pt modelId="{28CA8B1F-93F3-8241-B6C3-1F73B6AE3BA1}" type="sibTrans" cxnId="{E5D6EA84-BEAA-E845-83AB-182818CF955B}">
      <dgm:prSet/>
      <dgm:spPr/>
      <dgm:t>
        <a:bodyPr/>
        <a:lstStyle/>
        <a:p>
          <a:endParaRPr lang="en-US" sz="1000"/>
        </a:p>
      </dgm:t>
    </dgm:pt>
    <dgm:pt modelId="{8974B954-5072-C04B-9678-E0ABDC3AE77B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Sev_Work_Disabled</a:t>
          </a:r>
          <a:r>
            <a:rPr lang="en-US" sz="1000" dirty="0" smtClean="0"/>
            <a:t>(severely work disabled)</a:t>
          </a:r>
          <a:endParaRPr lang="en-US" sz="1000" dirty="0"/>
        </a:p>
      </dgm:t>
    </dgm:pt>
    <dgm:pt modelId="{23176E1C-39E2-DF43-A872-73A8F515B97E}" type="parTrans" cxnId="{FC0D4721-CBF2-0441-B5F0-0216514FD720}">
      <dgm:prSet/>
      <dgm:spPr/>
      <dgm:t>
        <a:bodyPr/>
        <a:lstStyle/>
        <a:p>
          <a:endParaRPr lang="en-US" sz="1000"/>
        </a:p>
      </dgm:t>
    </dgm:pt>
    <dgm:pt modelId="{81889567-EAF6-6D4F-9A91-19F810C58354}" type="sibTrans" cxnId="{FC0D4721-CBF2-0441-B5F0-0216514FD720}">
      <dgm:prSet/>
      <dgm:spPr/>
      <dgm:t>
        <a:bodyPr/>
        <a:lstStyle/>
        <a:p>
          <a:endParaRPr lang="en-US" sz="1000"/>
        </a:p>
      </dgm:t>
    </dgm:pt>
    <dgm:pt modelId="{B4984631-12B0-DF4C-BF1E-1F252F8F350A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Major_Depression</a:t>
          </a:r>
          <a:r>
            <a:rPr lang="en-US" sz="1000" dirty="0" smtClean="0"/>
            <a:t>(major depression)</a:t>
          </a:r>
          <a:endParaRPr lang="en-US" sz="1000" dirty="0"/>
        </a:p>
      </dgm:t>
    </dgm:pt>
    <dgm:pt modelId="{0732BF39-49E2-B34F-8529-A0869503FADD}" type="parTrans" cxnId="{3E07D630-0BA6-6F40-8837-BB96D367C47C}">
      <dgm:prSet/>
      <dgm:spPr/>
      <dgm:t>
        <a:bodyPr/>
        <a:lstStyle/>
        <a:p>
          <a:endParaRPr lang="en-US" sz="1000"/>
        </a:p>
      </dgm:t>
    </dgm:pt>
    <dgm:pt modelId="{FAB68C5F-01FB-6949-8CC0-205AAD787DD9}" type="sibTrans" cxnId="{3E07D630-0BA6-6F40-8837-BB96D367C47C}">
      <dgm:prSet/>
      <dgm:spPr/>
      <dgm:t>
        <a:bodyPr/>
        <a:lstStyle/>
        <a:p>
          <a:endParaRPr lang="en-US" sz="1000"/>
        </a:p>
      </dgm:t>
    </dgm:pt>
    <dgm:pt modelId="{86505A9D-4245-BC4C-90D8-AB136F20CB51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Recent_Drug_Use</a:t>
          </a:r>
          <a:r>
            <a:rPr lang="en-US" sz="1000" dirty="0" smtClean="0"/>
            <a:t>(recent drug users)</a:t>
          </a:r>
          <a:endParaRPr lang="en-US" sz="1000" dirty="0"/>
        </a:p>
      </dgm:t>
    </dgm:pt>
    <dgm:pt modelId="{0DA349E8-057D-964B-B4AA-29F0D4185D99}" type="parTrans" cxnId="{F6E41C59-D8BE-3945-A51F-1C6381A56FCC}">
      <dgm:prSet/>
      <dgm:spPr/>
      <dgm:t>
        <a:bodyPr/>
        <a:lstStyle/>
        <a:p>
          <a:endParaRPr lang="en-US" sz="1000"/>
        </a:p>
      </dgm:t>
    </dgm:pt>
    <dgm:pt modelId="{E25B0064-DBB9-8E45-8E4B-9BFE583EB652}" type="sibTrans" cxnId="{F6E41C59-D8BE-3945-A51F-1C6381A56FCC}">
      <dgm:prSet/>
      <dgm:spPr/>
      <dgm:t>
        <a:bodyPr/>
        <a:lstStyle/>
        <a:p>
          <a:endParaRPr lang="en-US" sz="1000"/>
        </a:p>
      </dgm:t>
    </dgm:pt>
    <dgm:pt modelId="{04B1C466-89E9-1F42-9818-F5D623DAB9A4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CHSI_State_Name</a:t>
          </a:r>
          <a:r>
            <a:rPr lang="en-US" sz="1000" dirty="0" smtClean="0"/>
            <a:t> </a:t>
          </a:r>
          <a:r>
            <a:rPr lang="en-US" sz="800" dirty="0" smtClean="0"/>
            <a:t>(Name of State)</a:t>
          </a:r>
          <a:endParaRPr lang="en-US" sz="800" dirty="0"/>
        </a:p>
      </dgm:t>
    </dgm:pt>
    <dgm:pt modelId="{026A7C5E-74AC-9B48-9F7F-675AD34E7697}" type="parTrans" cxnId="{0820AA8E-7ABB-4646-9775-9244A837BF4A}">
      <dgm:prSet/>
      <dgm:spPr/>
      <dgm:t>
        <a:bodyPr/>
        <a:lstStyle/>
        <a:p>
          <a:endParaRPr lang="en-US" sz="1000"/>
        </a:p>
      </dgm:t>
    </dgm:pt>
    <dgm:pt modelId="{E87E0A08-9106-9641-983B-2EF3E3F5AFCC}" type="sibTrans" cxnId="{0820AA8E-7ABB-4646-9775-9244A837BF4A}">
      <dgm:prSet/>
      <dgm:spPr/>
      <dgm:t>
        <a:bodyPr/>
        <a:lstStyle/>
        <a:p>
          <a:endParaRPr lang="en-US" sz="1000"/>
        </a:p>
      </dgm:t>
    </dgm:pt>
    <dgm:pt modelId="{BC750960-23FC-9543-9FA8-67D942AA626B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Population_Size</a:t>
          </a:r>
          <a:r>
            <a:rPr lang="en-US" sz="1000" dirty="0" smtClean="0"/>
            <a:t> </a:t>
          </a:r>
          <a:r>
            <a:rPr lang="en-US" sz="800" dirty="0" smtClean="0"/>
            <a:t>(population size)</a:t>
          </a:r>
          <a:endParaRPr lang="en-US" sz="800" dirty="0"/>
        </a:p>
      </dgm:t>
    </dgm:pt>
    <dgm:pt modelId="{6DBB2A0D-710F-DC41-9937-C481EE865B14}" type="sibTrans" cxnId="{7AAA0C92-1298-AC47-8D8B-C41DB5929187}">
      <dgm:prSet/>
      <dgm:spPr/>
      <dgm:t>
        <a:bodyPr/>
        <a:lstStyle/>
        <a:p>
          <a:endParaRPr lang="en-US" sz="1000"/>
        </a:p>
      </dgm:t>
    </dgm:pt>
    <dgm:pt modelId="{8C0F5A21-9399-0948-A7A7-2E9622C6A626}" type="parTrans" cxnId="{7AAA0C92-1298-AC47-8D8B-C41DB5929187}">
      <dgm:prSet/>
      <dgm:spPr/>
      <dgm:t>
        <a:bodyPr/>
        <a:lstStyle/>
        <a:p>
          <a:endParaRPr lang="en-US" sz="1000"/>
        </a:p>
      </dgm:t>
    </dgm:pt>
    <dgm:pt modelId="{616E9032-CBC8-3B4B-9AFA-A5BB33E67BCD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Population_Size</a:t>
          </a:r>
          <a:r>
            <a:rPr lang="en-US" sz="1000" b="1" dirty="0" smtClean="0">
              <a:solidFill>
                <a:srgbClr val="0070C0"/>
              </a:solidFill>
            </a:rPr>
            <a:t> </a:t>
          </a:r>
          <a:r>
            <a:rPr lang="en-US" sz="800" b="0" dirty="0" smtClean="0">
              <a:solidFill>
                <a:schemeClr val="bg1"/>
              </a:solidFill>
            </a:rPr>
            <a:t>(population size)</a:t>
          </a:r>
          <a:endParaRPr lang="en-US" sz="800" b="0" dirty="0">
            <a:solidFill>
              <a:schemeClr val="bg1"/>
            </a:solidFill>
          </a:endParaRPr>
        </a:p>
      </dgm:t>
    </dgm:pt>
    <dgm:pt modelId="{8CCD5CE2-0B67-0E4B-BFDC-2C4A03637668}" type="parTrans" cxnId="{2E07261A-CE18-3243-BE0A-23E35FF4045E}">
      <dgm:prSet/>
      <dgm:spPr/>
      <dgm:t>
        <a:bodyPr/>
        <a:lstStyle/>
        <a:p>
          <a:endParaRPr lang="en-US" sz="1000"/>
        </a:p>
      </dgm:t>
    </dgm:pt>
    <dgm:pt modelId="{79F39E5F-E684-C642-B796-26522D15EC2F}" type="sibTrans" cxnId="{2E07261A-CE18-3243-BE0A-23E35FF4045E}">
      <dgm:prSet/>
      <dgm:spPr/>
      <dgm:t>
        <a:bodyPr/>
        <a:lstStyle/>
        <a:p>
          <a:endParaRPr lang="en-US" sz="1000"/>
        </a:p>
      </dgm:t>
    </dgm:pt>
    <dgm:pt modelId="{53AD5625-D323-5C48-894C-ED159A0CD34B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sz="1000" b="1" dirty="0" smtClean="0">
              <a:solidFill>
                <a:srgbClr val="0070C0"/>
              </a:solidFill>
            </a:rPr>
            <a:t>MVA</a:t>
          </a:r>
          <a:r>
            <a:rPr lang="en-US" sz="1000" dirty="0" smtClean="0"/>
            <a:t> (motor vehicle injuries)</a:t>
          </a:r>
          <a:endParaRPr lang="en-US" sz="1000" dirty="0"/>
        </a:p>
      </dgm:t>
    </dgm:pt>
    <dgm:pt modelId="{221D4DFC-19D7-004D-A950-042500769A89}" type="parTrans" cxnId="{AF23F507-AAC6-C443-8CFD-CC5A5D0A7FEF}">
      <dgm:prSet/>
      <dgm:spPr/>
      <dgm:t>
        <a:bodyPr/>
        <a:lstStyle/>
        <a:p>
          <a:endParaRPr lang="en-US" sz="1000"/>
        </a:p>
      </dgm:t>
    </dgm:pt>
    <dgm:pt modelId="{11144763-1236-D740-A632-F227C5BC35B7}" type="sibTrans" cxnId="{AF23F507-AAC6-C443-8CFD-CC5A5D0A7FEF}">
      <dgm:prSet/>
      <dgm:spPr/>
      <dgm:t>
        <a:bodyPr/>
        <a:lstStyle/>
        <a:p>
          <a:endParaRPr lang="en-US" sz="1000"/>
        </a:p>
      </dgm:t>
    </dgm:pt>
    <dgm:pt modelId="{B332FBD2-A9B3-724C-89BB-A1D4E5E75CE3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sz="1000" b="1" dirty="0" smtClean="0">
              <a:solidFill>
                <a:srgbClr val="0070C0"/>
              </a:solidFill>
            </a:rPr>
            <a:t>Stroke</a:t>
          </a:r>
          <a:r>
            <a:rPr lang="en-US" sz="1000" dirty="0" smtClean="0"/>
            <a:t> (stroke)</a:t>
          </a:r>
          <a:endParaRPr lang="en-US" sz="1000" dirty="0"/>
        </a:p>
      </dgm:t>
    </dgm:pt>
    <dgm:pt modelId="{ECFB765B-68D9-F140-B231-0A0C227FA936}" type="parTrans" cxnId="{20100479-BF3B-1C4B-B721-89F2F2B3DC4D}">
      <dgm:prSet/>
      <dgm:spPr/>
      <dgm:t>
        <a:bodyPr/>
        <a:lstStyle/>
        <a:p>
          <a:endParaRPr lang="en-US" sz="1000"/>
        </a:p>
      </dgm:t>
    </dgm:pt>
    <dgm:pt modelId="{E93F95DA-C4B8-9046-B348-27BDFD3D753B}" type="sibTrans" cxnId="{20100479-BF3B-1C4B-B721-89F2F2B3DC4D}">
      <dgm:prSet/>
      <dgm:spPr/>
      <dgm:t>
        <a:bodyPr/>
        <a:lstStyle/>
        <a:p>
          <a:endParaRPr lang="en-US" sz="1000"/>
        </a:p>
      </dgm:t>
    </dgm:pt>
    <dgm:pt modelId="{33A620B8-1656-5644-9540-EFDD83546A57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sz="1000" b="1" dirty="0" smtClean="0">
              <a:solidFill>
                <a:srgbClr val="0070C0"/>
              </a:solidFill>
            </a:rPr>
            <a:t>Suicide </a:t>
          </a:r>
          <a:r>
            <a:rPr lang="en-US" sz="1000" dirty="0" smtClean="0"/>
            <a:t>(suicide)</a:t>
          </a:r>
          <a:endParaRPr lang="en-US" sz="1000" dirty="0"/>
        </a:p>
      </dgm:t>
    </dgm:pt>
    <dgm:pt modelId="{0B82E461-0765-AC42-9D85-7815AA43FD33}" type="parTrans" cxnId="{190C55E2-4312-9540-BA1F-05BFEAEABCAF}">
      <dgm:prSet/>
      <dgm:spPr/>
      <dgm:t>
        <a:bodyPr/>
        <a:lstStyle/>
        <a:p>
          <a:endParaRPr lang="en-US" sz="1000"/>
        </a:p>
      </dgm:t>
    </dgm:pt>
    <dgm:pt modelId="{969CB7EF-0380-9841-BC13-7ADF9A330618}" type="sibTrans" cxnId="{190C55E2-4312-9540-BA1F-05BFEAEABCAF}">
      <dgm:prSet/>
      <dgm:spPr/>
      <dgm:t>
        <a:bodyPr/>
        <a:lstStyle/>
        <a:p>
          <a:endParaRPr lang="en-US" sz="1000"/>
        </a:p>
      </dgm:t>
    </dgm:pt>
    <dgm:pt modelId="{AF991826-13C6-8C4D-9691-19E5504DA01D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sz="1000" b="1" dirty="0" smtClean="0">
              <a:solidFill>
                <a:srgbClr val="0070C0"/>
              </a:solidFill>
            </a:rPr>
            <a:t>Injury</a:t>
          </a:r>
          <a:r>
            <a:rPr lang="en-US" sz="1000" dirty="0" smtClean="0"/>
            <a:t> (unintentional injury)</a:t>
          </a:r>
          <a:endParaRPr lang="en-US" sz="1000" dirty="0"/>
        </a:p>
      </dgm:t>
    </dgm:pt>
    <dgm:pt modelId="{11F1A575-9902-9143-96C4-9ECD1E016C7F}" type="parTrans" cxnId="{EF6DFF0D-8E97-2D40-91F7-F66432423916}">
      <dgm:prSet/>
      <dgm:spPr/>
      <dgm:t>
        <a:bodyPr/>
        <a:lstStyle/>
        <a:p>
          <a:endParaRPr lang="en-US" sz="1000"/>
        </a:p>
      </dgm:t>
    </dgm:pt>
    <dgm:pt modelId="{F70EB4BE-6EA2-034F-AD66-48E66824FEBC}" type="sibTrans" cxnId="{EF6DFF0D-8E97-2D40-91F7-F66432423916}">
      <dgm:prSet/>
      <dgm:spPr/>
      <dgm:t>
        <a:bodyPr/>
        <a:lstStyle/>
        <a:p>
          <a:endParaRPr lang="en-US" sz="1000"/>
        </a:p>
      </dgm:t>
    </dgm:pt>
    <dgm:pt modelId="{04CE6EF1-9DB3-1944-811E-AE5E146F0FF1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smtClean="0">
              <a:solidFill>
                <a:srgbClr val="0070C0"/>
              </a:solidFill>
            </a:rPr>
            <a:t>CHD </a:t>
          </a:r>
          <a:r>
            <a:rPr lang="en-US" sz="1000" dirty="0" smtClean="0"/>
            <a:t>(coronary heart disease)</a:t>
          </a:r>
          <a:endParaRPr lang="en-US" sz="1000" dirty="0"/>
        </a:p>
      </dgm:t>
    </dgm:pt>
    <dgm:pt modelId="{2002026A-94FA-F34E-A7FD-86728353EFC8}" type="parTrans" cxnId="{B19F9751-223D-3144-BC54-79920B0CF538}">
      <dgm:prSet/>
      <dgm:spPr/>
      <dgm:t>
        <a:bodyPr/>
        <a:lstStyle/>
        <a:p>
          <a:endParaRPr lang="en-US"/>
        </a:p>
      </dgm:t>
    </dgm:pt>
    <dgm:pt modelId="{A2FBD930-E6D0-F54F-AE48-80985F216FD4}" type="sibTrans" cxnId="{B19F9751-223D-3144-BC54-79920B0CF538}">
      <dgm:prSet/>
      <dgm:spPr/>
      <dgm:t>
        <a:bodyPr/>
        <a:lstStyle/>
        <a:p>
          <a:endParaRPr lang="en-US"/>
        </a:p>
      </dgm:t>
    </dgm:pt>
    <dgm:pt modelId="{4CE5A65B-F24D-2C46-9029-F3C4D4B0C62C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>
            <a:buNone/>
          </a:pPr>
          <a:r>
            <a:rPr lang="en-US" sz="1000" b="1" dirty="0" err="1" smtClean="0">
              <a:solidFill>
                <a:srgbClr val="0070C0"/>
              </a:solidFill>
            </a:rPr>
            <a:t>Col_Cancer</a:t>
          </a:r>
          <a:r>
            <a:rPr lang="en-US" sz="1000" dirty="0" smtClean="0">
              <a:solidFill>
                <a:srgbClr val="0070C0"/>
              </a:solidFill>
            </a:rPr>
            <a:t> </a:t>
          </a:r>
          <a:r>
            <a:rPr lang="en-US" sz="1000" dirty="0" smtClean="0"/>
            <a:t>(colon cancer)</a:t>
          </a:r>
          <a:endParaRPr lang="en-US" sz="1000" dirty="0"/>
        </a:p>
      </dgm:t>
    </dgm:pt>
    <dgm:pt modelId="{0838F775-DD08-1642-96A0-50184D47B89E}" type="parTrans" cxnId="{10D7218B-29E5-FA4B-B413-4E590F7CAD00}">
      <dgm:prSet/>
      <dgm:spPr/>
      <dgm:t>
        <a:bodyPr/>
        <a:lstStyle/>
        <a:p>
          <a:endParaRPr lang="en-US"/>
        </a:p>
      </dgm:t>
    </dgm:pt>
    <dgm:pt modelId="{59F23399-8E16-A844-9A98-E7AD33947FFB}" type="sibTrans" cxnId="{10D7218B-29E5-FA4B-B413-4E590F7CAD00}">
      <dgm:prSet/>
      <dgm:spPr/>
      <dgm:t>
        <a:bodyPr/>
        <a:lstStyle/>
        <a:p>
          <a:endParaRPr lang="en-US"/>
        </a:p>
      </dgm:t>
    </dgm:pt>
    <dgm:pt modelId="{8C07887B-9EE1-D241-BBAE-F4517E961FA0}" type="pres">
      <dgm:prSet presAssocID="{61D49819-D3F4-3F47-BD12-846F5EBB815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59A061-B8D5-F241-B818-5706CA65A3E0}" type="pres">
      <dgm:prSet presAssocID="{30A04B5D-232D-3741-834E-14CBEEDE2FC7}" presName="composite" presStyleCnt="0"/>
      <dgm:spPr/>
    </dgm:pt>
    <dgm:pt modelId="{35B575C3-2935-7742-956A-6417462DA221}" type="pres">
      <dgm:prSet presAssocID="{30A04B5D-232D-3741-834E-14CBEEDE2FC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DAFC65-6582-844C-8A9D-FD4E46295C35}" type="pres">
      <dgm:prSet presAssocID="{30A04B5D-232D-3741-834E-14CBEEDE2FC7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BD03B-1EB3-DE49-BE94-9DBF3C73BAAC}" type="pres">
      <dgm:prSet presAssocID="{4CD2437D-06B1-ED43-B981-AE7BD1478508}" presName="space" presStyleCnt="0"/>
      <dgm:spPr/>
    </dgm:pt>
    <dgm:pt modelId="{5ACBDF02-D2A3-2F48-BDB4-D80D2DE348B7}" type="pres">
      <dgm:prSet presAssocID="{429D19F3-2EEF-0C4E-BFA8-8A1F9C2D76D2}" presName="composite" presStyleCnt="0"/>
      <dgm:spPr/>
    </dgm:pt>
    <dgm:pt modelId="{174D16DD-C46B-CC4F-A06A-676C7D3C42BB}" type="pres">
      <dgm:prSet presAssocID="{429D19F3-2EEF-0C4E-BFA8-8A1F9C2D76D2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0DAF7-92D2-B646-B502-A3E56000540E}" type="pres">
      <dgm:prSet presAssocID="{429D19F3-2EEF-0C4E-BFA8-8A1F9C2D76D2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8AE4A-78FF-1748-A066-08E9A860B827}" type="pres">
      <dgm:prSet presAssocID="{C496C38F-4E17-8448-A786-71E0C0F37E0E}" presName="space" presStyleCnt="0"/>
      <dgm:spPr/>
    </dgm:pt>
    <dgm:pt modelId="{AB60355C-4540-C44B-A2B4-D027692C07F1}" type="pres">
      <dgm:prSet presAssocID="{2BD10C09-D7FE-7D4F-A3BF-457DB73C9205}" presName="composite" presStyleCnt="0"/>
      <dgm:spPr/>
    </dgm:pt>
    <dgm:pt modelId="{9FA5BF0B-D7EC-844A-9751-475372C2B11E}" type="pres">
      <dgm:prSet presAssocID="{2BD10C09-D7FE-7D4F-A3BF-457DB73C920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0CE1D-1A72-0947-B4FE-1B194A61F720}" type="pres">
      <dgm:prSet presAssocID="{2BD10C09-D7FE-7D4F-A3BF-457DB73C920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1E8E98-BF50-B84B-9674-928CF1EA0C3E}" type="pres">
      <dgm:prSet presAssocID="{B6FFC5ED-EB31-6F48-9A40-323635961679}" presName="space" presStyleCnt="0"/>
      <dgm:spPr/>
    </dgm:pt>
    <dgm:pt modelId="{61227D45-6121-7F4C-BCDC-DF4B2E9A0D74}" type="pres">
      <dgm:prSet presAssocID="{F9F029B3-22B6-2F47-91F5-E80D417548E9}" presName="composite" presStyleCnt="0"/>
      <dgm:spPr/>
    </dgm:pt>
    <dgm:pt modelId="{BC8344E8-3682-834D-9C81-1C54F81E17AB}" type="pres">
      <dgm:prSet presAssocID="{F9F029B3-22B6-2F47-91F5-E80D417548E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75EF4-0E1A-7F49-B342-191CD12D70D4}" type="pres">
      <dgm:prSet presAssocID="{F9F029B3-22B6-2F47-91F5-E80D417548E9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6DD8D9-44F6-5642-9317-0FEF6D6E6996}" type="presOf" srcId="{8974B954-5072-C04B-9678-E0ABDC3AE77B}" destId="{2D60DAF7-92D2-B646-B502-A3E56000540E}" srcOrd="0" destOrd="2" presId="urn:microsoft.com/office/officeart/2005/8/layout/hList1"/>
    <dgm:cxn modelId="{7B5AF464-34AA-B342-B3BF-A845C867E69E}" type="presOf" srcId="{F9F029B3-22B6-2F47-91F5-E80D417548E9}" destId="{BC8344E8-3682-834D-9C81-1C54F81E17AB}" srcOrd="0" destOrd="0" presId="urn:microsoft.com/office/officeart/2005/8/layout/hList1"/>
    <dgm:cxn modelId="{B19F9751-223D-3144-BC54-79920B0CF538}" srcId="{30A04B5D-232D-3741-834E-14CBEEDE2FC7}" destId="{04CE6EF1-9DB3-1944-811E-AE5E146F0FF1}" srcOrd="2" destOrd="0" parTransId="{2002026A-94FA-F34E-A7FD-86728353EFC8}" sibTransId="{A2FBD930-E6D0-F54F-AE48-80985F216FD4}"/>
    <dgm:cxn modelId="{1A179C01-53B3-724B-9433-037C1CED3DBB}" type="presOf" srcId="{198720D2-2745-754F-B03C-EDE904AA1DE2}" destId="{1220CE1D-1A72-0947-B4FE-1B194A61F720}" srcOrd="0" destOrd="0" presId="urn:microsoft.com/office/officeart/2005/8/layout/hList1"/>
    <dgm:cxn modelId="{FC0D4721-CBF2-0441-B5F0-0216514FD720}" srcId="{429D19F3-2EEF-0C4E-BFA8-8A1F9C2D76D2}" destId="{8974B954-5072-C04B-9678-E0ABDC3AE77B}" srcOrd="2" destOrd="0" parTransId="{23176E1C-39E2-DF43-A872-73A8F515B97E}" sibTransId="{81889567-EAF6-6D4F-9A91-19F810C58354}"/>
    <dgm:cxn modelId="{78690194-462A-004E-AAC2-8C9B4AD7F21B}" type="presOf" srcId="{BB3EF22F-13BE-D740-BC93-A81095B0CC8C}" destId="{2D60DAF7-92D2-B646-B502-A3E56000540E}" srcOrd="0" destOrd="0" presId="urn:microsoft.com/office/officeart/2005/8/layout/hList1"/>
    <dgm:cxn modelId="{AF23F507-AAC6-C443-8CFD-CC5A5D0A7FEF}" srcId="{30A04B5D-232D-3741-834E-14CBEEDE2FC7}" destId="{53AD5625-D323-5C48-894C-ED159A0CD34B}" srcOrd="4" destOrd="0" parTransId="{221D4DFC-19D7-004D-A950-042500769A89}" sibTransId="{11144763-1236-D740-A632-F227C5BC35B7}"/>
    <dgm:cxn modelId="{32059ABD-0EC0-AC45-8630-6C2ABFC66B34}" type="presOf" srcId="{04B1C466-89E9-1F42-9818-F5D623DAB9A4}" destId="{1220CE1D-1A72-0947-B4FE-1B194A61F720}" srcOrd="0" destOrd="1" presId="urn:microsoft.com/office/officeart/2005/8/layout/hList1"/>
    <dgm:cxn modelId="{94290030-75B1-FA4B-A999-217FBBCD0B41}" type="presOf" srcId="{4CE5A65B-F24D-2C46-9029-F3C4D4B0C62C}" destId="{9EDAFC65-6582-844C-8A9D-FD4E46295C35}" srcOrd="0" destOrd="1" presId="urn:microsoft.com/office/officeart/2005/8/layout/hList1"/>
    <dgm:cxn modelId="{E5D6EA84-BEAA-E845-83AB-182818CF955B}" srcId="{429D19F3-2EEF-0C4E-BFA8-8A1F9C2D76D2}" destId="{4E336273-138E-2043-9474-9D00D734E22D}" srcOrd="1" destOrd="0" parTransId="{824997F9-5DD9-C347-A612-928ABEEEC7E2}" sibTransId="{28CA8B1F-93F3-8241-B6C3-1F73B6AE3BA1}"/>
    <dgm:cxn modelId="{C9C9C5AE-D445-C94C-BCCB-8E1415968E67}" type="presOf" srcId="{AF991826-13C6-8C4D-9691-19E5504DA01D}" destId="{9EDAFC65-6582-844C-8A9D-FD4E46295C35}" srcOrd="0" destOrd="7" presId="urn:microsoft.com/office/officeart/2005/8/layout/hList1"/>
    <dgm:cxn modelId="{F03DC2C1-E288-F540-8F31-2205C3E58CDB}" srcId="{61D49819-D3F4-3F47-BD12-846F5EBB815E}" destId="{2BD10C09-D7FE-7D4F-A3BF-457DB73C9205}" srcOrd="2" destOrd="0" parTransId="{6A90DA4F-E675-FB47-9853-9A9F620E734D}" sibTransId="{B6FFC5ED-EB31-6F48-9A40-323635961679}"/>
    <dgm:cxn modelId="{C2390C78-418E-CF4B-B63E-1FB3CFD34666}" srcId="{30A04B5D-232D-3741-834E-14CBEEDE2FC7}" destId="{B0A18B1E-6FEA-A84A-A93C-F81181024222}" srcOrd="0" destOrd="0" parTransId="{D6EC18B0-41BC-944E-A969-C02CBA74C427}" sibTransId="{1D8EBF28-B5CD-3142-90B0-2DBE7F807F4B}"/>
    <dgm:cxn modelId="{10D7218B-29E5-FA4B-B413-4E590F7CAD00}" srcId="{30A04B5D-232D-3741-834E-14CBEEDE2FC7}" destId="{4CE5A65B-F24D-2C46-9029-F3C4D4B0C62C}" srcOrd="1" destOrd="0" parTransId="{0838F775-DD08-1642-96A0-50184D47B89E}" sibTransId="{59F23399-8E16-A844-9A98-E7AD33947FFB}"/>
    <dgm:cxn modelId="{3E07D630-0BA6-6F40-8837-BB96D367C47C}" srcId="{429D19F3-2EEF-0C4E-BFA8-8A1F9C2D76D2}" destId="{B4984631-12B0-DF4C-BF1E-1F252F8F350A}" srcOrd="3" destOrd="0" parTransId="{0732BF39-49E2-B34F-8529-A0869503FADD}" sibTransId="{FAB68C5F-01FB-6949-8CC0-205AAD787DD9}"/>
    <dgm:cxn modelId="{4ACF0318-D4E2-2F4C-9E97-C3FA90A6C442}" type="presOf" srcId="{33A620B8-1656-5644-9540-EFDD83546A57}" destId="{9EDAFC65-6582-844C-8A9D-FD4E46295C35}" srcOrd="0" destOrd="6" presId="urn:microsoft.com/office/officeart/2005/8/layout/hList1"/>
    <dgm:cxn modelId="{EF6DFF0D-8E97-2D40-91F7-F66432423916}" srcId="{30A04B5D-232D-3741-834E-14CBEEDE2FC7}" destId="{AF991826-13C6-8C4D-9691-19E5504DA01D}" srcOrd="7" destOrd="0" parTransId="{11F1A575-9902-9143-96C4-9ECD1E016C7F}" sibTransId="{F70EB4BE-6EA2-034F-AD66-48E66824FEBC}"/>
    <dgm:cxn modelId="{2E07261A-CE18-3243-BE0A-23E35FF4045E}" srcId="{F9F029B3-22B6-2F47-91F5-E80D417548E9}" destId="{616E9032-CBC8-3B4B-9AFA-A5BB33E67BCD}" srcOrd="0" destOrd="0" parTransId="{8CCD5CE2-0B67-0E4B-BFDC-2C4A03637668}" sibTransId="{79F39E5F-E684-C642-B796-26522D15EC2F}"/>
    <dgm:cxn modelId="{76267B16-D76D-4540-92AD-902409688F68}" type="presOf" srcId="{2BD10C09-D7FE-7D4F-A3BF-457DB73C9205}" destId="{9FA5BF0B-D7EC-844A-9751-475372C2B11E}" srcOrd="0" destOrd="0" presId="urn:microsoft.com/office/officeart/2005/8/layout/hList1"/>
    <dgm:cxn modelId="{42EAB5A9-6FE2-7B49-A486-89495B9793B4}" srcId="{2BD10C09-D7FE-7D4F-A3BF-457DB73C9205}" destId="{198720D2-2745-754F-B03C-EDE904AA1DE2}" srcOrd="0" destOrd="0" parTransId="{CFBDDED1-D5DD-8B41-B38E-031E43BCDB5C}" sibTransId="{492AF0CA-83CF-F242-8C5A-4581D9C2042B}"/>
    <dgm:cxn modelId="{BDAE00ED-883B-2F42-B5F4-71F238D8C013}" type="presOf" srcId="{4E336273-138E-2043-9474-9D00D734E22D}" destId="{2D60DAF7-92D2-B646-B502-A3E56000540E}" srcOrd="0" destOrd="1" presId="urn:microsoft.com/office/officeart/2005/8/layout/hList1"/>
    <dgm:cxn modelId="{274CCFF4-DFAB-6F40-B956-710F667E786C}" type="presOf" srcId="{30A04B5D-232D-3741-834E-14CBEEDE2FC7}" destId="{35B575C3-2935-7742-956A-6417462DA221}" srcOrd="0" destOrd="0" presId="urn:microsoft.com/office/officeart/2005/8/layout/hList1"/>
    <dgm:cxn modelId="{190C55E2-4312-9540-BA1F-05BFEAEABCAF}" srcId="{30A04B5D-232D-3741-834E-14CBEEDE2FC7}" destId="{33A620B8-1656-5644-9540-EFDD83546A57}" srcOrd="6" destOrd="0" parTransId="{0B82E461-0765-AC42-9D85-7815AA43FD33}" sibTransId="{969CB7EF-0380-9841-BC13-7ADF9A330618}"/>
    <dgm:cxn modelId="{5CF444A0-2026-5C44-BA51-5A3201DE028C}" srcId="{30A04B5D-232D-3741-834E-14CBEEDE2FC7}" destId="{BE8F1667-AB68-5E40-BC0D-F1C359AAACA6}" srcOrd="3" destOrd="0" parTransId="{8406C4BC-51FE-B741-A5A1-956CFD3DE584}" sibTransId="{8D354B4E-F0BE-C545-BA12-4A285DAE8585}"/>
    <dgm:cxn modelId="{39A2963D-E362-F541-9BA4-E9F012CB3346}" srcId="{429D19F3-2EEF-0C4E-BFA8-8A1F9C2D76D2}" destId="{BB3EF22F-13BE-D740-BC93-A81095B0CC8C}" srcOrd="0" destOrd="0" parTransId="{C139987B-4972-A842-A8AA-864694ADE23D}" sibTransId="{5562D94E-3BE9-4747-A9E4-9F0B044647EC}"/>
    <dgm:cxn modelId="{20100479-BF3B-1C4B-B721-89F2F2B3DC4D}" srcId="{30A04B5D-232D-3741-834E-14CBEEDE2FC7}" destId="{B332FBD2-A9B3-724C-89BB-A1D4E5E75CE3}" srcOrd="5" destOrd="0" parTransId="{ECFB765B-68D9-F140-B231-0A0C227FA936}" sibTransId="{E93F95DA-C4B8-9046-B348-27BDFD3D753B}"/>
    <dgm:cxn modelId="{6F930A44-7DDA-8D49-B72A-A06F82932B60}" type="presOf" srcId="{BC750960-23FC-9543-9FA8-67D942AA626B}" destId="{1220CE1D-1A72-0947-B4FE-1B194A61F720}" srcOrd="0" destOrd="2" presId="urn:microsoft.com/office/officeart/2005/8/layout/hList1"/>
    <dgm:cxn modelId="{508E4047-1DC3-2B41-A8BC-328EBAD4BED0}" type="presOf" srcId="{429D19F3-2EEF-0C4E-BFA8-8A1F9C2D76D2}" destId="{174D16DD-C46B-CC4F-A06A-676C7D3C42BB}" srcOrd="0" destOrd="0" presId="urn:microsoft.com/office/officeart/2005/8/layout/hList1"/>
    <dgm:cxn modelId="{58F3D9EF-CB37-384D-9549-CE10C7C2DAA4}" type="presOf" srcId="{B4984631-12B0-DF4C-BF1E-1F252F8F350A}" destId="{2D60DAF7-92D2-B646-B502-A3E56000540E}" srcOrd="0" destOrd="3" presId="urn:microsoft.com/office/officeart/2005/8/layout/hList1"/>
    <dgm:cxn modelId="{23DCBDED-FF79-DD47-BD95-3C2688D6B8C2}" type="presOf" srcId="{616E9032-CBC8-3B4B-9AFA-A5BB33E67BCD}" destId="{1B275EF4-0E1A-7F49-B342-191CD12D70D4}" srcOrd="0" destOrd="0" presId="urn:microsoft.com/office/officeart/2005/8/layout/hList1"/>
    <dgm:cxn modelId="{4810EE62-4033-CF46-899F-DEDFB316B349}" type="presOf" srcId="{BE8F1667-AB68-5E40-BC0D-F1C359AAACA6}" destId="{9EDAFC65-6582-844C-8A9D-FD4E46295C35}" srcOrd="0" destOrd="3" presId="urn:microsoft.com/office/officeart/2005/8/layout/hList1"/>
    <dgm:cxn modelId="{F6E41C59-D8BE-3945-A51F-1C6381A56FCC}" srcId="{429D19F3-2EEF-0C4E-BFA8-8A1F9C2D76D2}" destId="{86505A9D-4245-BC4C-90D8-AB136F20CB51}" srcOrd="4" destOrd="0" parTransId="{0DA349E8-057D-964B-B4AA-29F0D4185D99}" sibTransId="{E25B0064-DBB9-8E45-8E4B-9BFE583EB652}"/>
    <dgm:cxn modelId="{5C837E5A-7444-544E-9C27-FD9958D2C0C5}" type="presOf" srcId="{B0A18B1E-6FEA-A84A-A93C-F81181024222}" destId="{9EDAFC65-6582-844C-8A9D-FD4E46295C35}" srcOrd="0" destOrd="0" presId="urn:microsoft.com/office/officeart/2005/8/layout/hList1"/>
    <dgm:cxn modelId="{E312762E-EDAF-1341-B6E3-D7542E5D1BDD}" type="presOf" srcId="{04CE6EF1-9DB3-1944-811E-AE5E146F0FF1}" destId="{9EDAFC65-6582-844C-8A9D-FD4E46295C35}" srcOrd="0" destOrd="2" presId="urn:microsoft.com/office/officeart/2005/8/layout/hList1"/>
    <dgm:cxn modelId="{7AAA0C92-1298-AC47-8D8B-C41DB5929187}" srcId="{2BD10C09-D7FE-7D4F-A3BF-457DB73C9205}" destId="{BC750960-23FC-9543-9FA8-67D942AA626B}" srcOrd="2" destOrd="0" parTransId="{8C0F5A21-9399-0948-A7A7-2E9622C6A626}" sibTransId="{6DBB2A0D-710F-DC41-9937-C481EE865B14}"/>
    <dgm:cxn modelId="{BF7ACB25-7768-BE4F-BA59-BB2D195A533E}" srcId="{61D49819-D3F4-3F47-BD12-846F5EBB815E}" destId="{429D19F3-2EEF-0C4E-BFA8-8A1F9C2D76D2}" srcOrd="1" destOrd="0" parTransId="{46F20725-0FD1-F546-80AC-CA727B464A90}" sibTransId="{C496C38F-4E17-8448-A786-71E0C0F37E0E}"/>
    <dgm:cxn modelId="{82AC2950-FDEC-5A48-BECE-E649658DECB3}" srcId="{61D49819-D3F4-3F47-BD12-846F5EBB815E}" destId="{30A04B5D-232D-3741-834E-14CBEEDE2FC7}" srcOrd="0" destOrd="0" parTransId="{C494F5F1-9F3D-C546-947A-D59BC82A0C7C}" sibTransId="{4CD2437D-06B1-ED43-B981-AE7BD1478508}"/>
    <dgm:cxn modelId="{F94A1309-50B4-F143-92B9-1C4D879AA3B3}" type="presOf" srcId="{86505A9D-4245-BC4C-90D8-AB136F20CB51}" destId="{2D60DAF7-92D2-B646-B502-A3E56000540E}" srcOrd="0" destOrd="4" presId="urn:microsoft.com/office/officeart/2005/8/layout/hList1"/>
    <dgm:cxn modelId="{0820AA8E-7ABB-4646-9775-9244A837BF4A}" srcId="{2BD10C09-D7FE-7D4F-A3BF-457DB73C9205}" destId="{04B1C466-89E9-1F42-9818-F5D623DAB9A4}" srcOrd="1" destOrd="0" parTransId="{026A7C5E-74AC-9B48-9F7F-675AD34E7697}" sibTransId="{E87E0A08-9106-9641-983B-2EF3E3F5AFCC}"/>
    <dgm:cxn modelId="{BA18A5D6-237A-B74A-9036-B005138D5619}" type="presOf" srcId="{53AD5625-D323-5C48-894C-ED159A0CD34B}" destId="{9EDAFC65-6582-844C-8A9D-FD4E46295C35}" srcOrd="0" destOrd="4" presId="urn:microsoft.com/office/officeart/2005/8/layout/hList1"/>
    <dgm:cxn modelId="{E7E66B7C-412D-F743-96FD-BE79EFAF3FA1}" type="presOf" srcId="{61D49819-D3F4-3F47-BD12-846F5EBB815E}" destId="{8C07887B-9EE1-D241-BBAE-F4517E961FA0}" srcOrd="0" destOrd="0" presId="urn:microsoft.com/office/officeart/2005/8/layout/hList1"/>
    <dgm:cxn modelId="{ED559E11-F0C2-804C-BA5E-2DCA4C81733A}" type="presOf" srcId="{B332FBD2-A9B3-724C-89BB-A1D4E5E75CE3}" destId="{9EDAFC65-6582-844C-8A9D-FD4E46295C35}" srcOrd="0" destOrd="5" presId="urn:microsoft.com/office/officeart/2005/8/layout/hList1"/>
    <dgm:cxn modelId="{4C4684CC-B511-1844-BC1F-20C99DF4BDFE}" srcId="{61D49819-D3F4-3F47-BD12-846F5EBB815E}" destId="{F9F029B3-22B6-2F47-91F5-E80D417548E9}" srcOrd="3" destOrd="0" parTransId="{2641535D-F769-9643-83CB-581B621F0172}" sibTransId="{36BF645A-210A-9340-96BB-0AA834869B91}"/>
    <dgm:cxn modelId="{7B051E72-FD1D-914D-B17A-B0F266CBC9B3}" type="presParOf" srcId="{8C07887B-9EE1-D241-BBAE-F4517E961FA0}" destId="{4A59A061-B8D5-F241-B818-5706CA65A3E0}" srcOrd="0" destOrd="0" presId="urn:microsoft.com/office/officeart/2005/8/layout/hList1"/>
    <dgm:cxn modelId="{716DBDE8-757C-E741-9388-099148302F56}" type="presParOf" srcId="{4A59A061-B8D5-F241-B818-5706CA65A3E0}" destId="{35B575C3-2935-7742-956A-6417462DA221}" srcOrd="0" destOrd="0" presId="urn:microsoft.com/office/officeart/2005/8/layout/hList1"/>
    <dgm:cxn modelId="{5A832797-38D7-9849-926D-FC70F7AC2B97}" type="presParOf" srcId="{4A59A061-B8D5-F241-B818-5706CA65A3E0}" destId="{9EDAFC65-6582-844C-8A9D-FD4E46295C35}" srcOrd="1" destOrd="0" presId="urn:microsoft.com/office/officeart/2005/8/layout/hList1"/>
    <dgm:cxn modelId="{1FBC2718-0304-F342-8EF9-76A691B04D92}" type="presParOf" srcId="{8C07887B-9EE1-D241-BBAE-F4517E961FA0}" destId="{671BD03B-1EB3-DE49-BE94-9DBF3C73BAAC}" srcOrd="1" destOrd="0" presId="urn:microsoft.com/office/officeart/2005/8/layout/hList1"/>
    <dgm:cxn modelId="{569B9E8E-1F34-5F4B-ADB1-D1EAF2069210}" type="presParOf" srcId="{8C07887B-9EE1-D241-BBAE-F4517E961FA0}" destId="{5ACBDF02-D2A3-2F48-BDB4-D80D2DE348B7}" srcOrd="2" destOrd="0" presId="urn:microsoft.com/office/officeart/2005/8/layout/hList1"/>
    <dgm:cxn modelId="{2C509451-7312-804F-B096-7BEF7DAACBFF}" type="presParOf" srcId="{5ACBDF02-D2A3-2F48-BDB4-D80D2DE348B7}" destId="{174D16DD-C46B-CC4F-A06A-676C7D3C42BB}" srcOrd="0" destOrd="0" presId="urn:microsoft.com/office/officeart/2005/8/layout/hList1"/>
    <dgm:cxn modelId="{2A8DC110-56F0-8143-A7F8-555718A08BEE}" type="presParOf" srcId="{5ACBDF02-D2A3-2F48-BDB4-D80D2DE348B7}" destId="{2D60DAF7-92D2-B646-B502-A3E56000540E}" srcOrd="1" destOrd="0" presId="urn:microsoft.com/office/officeart/2005/8/layout/hList1"/>
    <dgm:cxn modelId="{365D78DD-AD4A-5E49-97BE-90AA2F9DB22B}" type="presParOf" srcId="{8C07887B-9EE1-D241-BBAE-F4517E961FA0}" destId="{90C8AE4A-78FF-1748-A066-08E9A860B827}" srcOrd="3" destOrd="0" presId="urn:microsoft.com/office/officeart/2005/8/layout/hList1"/>
    <dgm:cxn modelId="{B11B689B-EF66-FF43-97BD-CAE7796D5E03}" type="presParOf" srcId="{8C07887B-9EE1-D241-BBAE-F4517E961FA0}" destId="{AB60355C-4540-C44B-A2B4-D027692C07F1}" srcOrd="4" destOrd="0" presId="urn:microsoft.com/office/officeart/2005/8/layout/hList1"/>
    <dgm:cxn modelId="{E4372938-3D97-5A46-A250-42F631CB898A}" type="presParOf" srcId="{AB60355C-4540-C44B-A2B4-D027692C07F1}" destId="{9FA5BF0B-D7EC-844A-9751-475372C2B11E}" srcOrd="0" destOrd="0" presId="urn:microsoft.com/office/officeart/2005/8/layout/hList1"/>
    <dgm:cxn modelId="{AA52C10E-EBB4-214A-B5BA-00C666082EAB}" type="presParOf" srcId="{AB60355C-4540-C44B-A2B4-D027692C07F1}" destId="{1220CE1D-1A72-0947-B4FE-1B194A61F720}" srcOrd="1" destOrd="0" presId="urn:microsoft.com/office/officeart/2005/8/layout/hList1"/>
    <dgm:cxn modelId="{B50705AF-8EC7-CD43-B2A0-87149CE74664}" type="presParOf" srcId="{8C07887B-9EE1-D241-BBAE-F4517E961FA0}" destId="{911E8E98-BF50-B84B-9674-928CF1EA0C3E}" srcOrd="5" destOrd="0" presId="urn:microsoft.com/office/officeart/2005/8/layout/hList1"/>
    <dgm:cxn modelId="{DE8C22DF-D938-E44B-801E-875A0E8792B0}" type="presParOf" srcId="{8C07887B-9EE1-D241-BBAE-F4517E961FA0}" destId="{61227D45-6121-7F4C-BCDC-DF4B2E9A0D74}" srcOrd="6" destOrd="0" presId="urn:microsoft.com/office/officeart/2005/8/layout/hList1"/>
    <dgm:cxn modelId="{D55B7D72-D47B-9040-8BF0-69BB20EDECF7}" type="presParOf" srcId="{61227D45-6121-7F4C-BCDC-DF4B2E9A0D74}" destId="{BC8344E8-3682-834D-9C81-1C54F81E17AB}" srcOrd="0" destOrd="0" presId="urn:microsoft.com/office/officeart/2005/8/layout/hList1"/>
    <dgm:cxn modelId="{3A8CDDB7-D637-3345-807B-3A3AE79B1900}" type="presParOf" srcId="{61227D45-6121-7F4C-BCDC-DF4B2E9A0D74}" destId="{1B275EF4-0E1A-7F49-B342-191CD12D70D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575C3-2935-7742-956A-6417462DA221}">
      <dsp:nvSpPr>
        <dsp:cNvPr id="0" name=""/>
        <dsp:cNvSpPr/>
      </dsp:nvSpPr>
      <dsp:spPr>
        <a:xfrm>
          <a:off x="3198" y="1105"/>
          <a:ext cx="1923366" cy="7693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MEASURESOFBIRTHANDDEATH</a:t>
          </a:r>
        </a:p>
      </dsp:txBody>
      <dsp:txXfrm>
        <a:off x="3198" y="1105"/>
        <a:ext cx="1923366" cy="769346"/>
      </dsp:txXfrm>
    </dsp:sp>
    <dsp:sp modelId="{9EDAFC65-6582-844C-8A9D-FD4E46295C35}">
      <dsp:nvSpPr>
        <dsp:cNvPr id="0" name=""/>
        <dsp:cNvSpPr/>
      </dsp:nvSpPr>
      <dsp:spPr>
        <a:xfrm>
          <a:off x="3198" y="770451"/>
          <a:ext cx="1923366" cy="2064240"/>
        </a:xfrm>
        <a:prstGeom prst="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Brst_Cancer</a:t>
          </a:r>
          <a:r>
            <a:rPr lang="en-US" sz="1000" kern="1200" dirty="0" smtClean="0">
              <a:solidFill>
                <a:srgbClr val="0070C0"/>
              </a:solidFill>
            </a:rPr>
            <a:t> </a:t>
          </a:r>
          <a:r>
            <a:rPr lang="en-US" sz="1000" kern="1200" dirty="0" smtClean="0"/>
            <a:t>(breast cancer)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Col_Cancer</a:t>
          </a:r>
          <a:r>
            <a:rPr lang="en-US" sz="1000" kern="1200" dirty="0" smtClean="0">
              <a:solidFill>
                <a:srgbClr val="0070C0"/>
              </a:solidFill>
            </a:rPr>
            <a:t> </a:t>
          </a:r>
          <a:r>
            <a:rPr lang="en-US" sz="1000" kern="1200" dirty="0" smtClean="0"/>
            <a:t>(colon cancer)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smtClean="0">
              <a:solidFill>
                <a:srgbClr val="0070C0"/>
              </a:solidFill>
            </a:rPr>
            <a:t>CHD </a:t>
          </a:r>
          <a:r>
            <a:rPr lang="en-US" sz="1000" kern="1200" dirty="0" smtClean="0"/>
            <a:t>(coronary heart disease)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Lung_Cancer</a:t>
          </a:r>
          <a:r>
            <a:rPr lang="en-US" sz="1000" kern="1200" dirty="0" smtClean="0"/>
            <a:t> (lung cancer)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smtClean="0">
              <a:solidFill>
                <a:srgbClr val="0070C0"/>
              </a:solidFill>
            </a:rPr>
            <a:t>MVA</a:t>
          </a:r>
          <a:r>
            <a:rPr lang="en-US" sz="1000" kern="1200" dirty="0" smtClean="0"/>
            <a:t> (motor vehicle injuries)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smtClean="0">
              <a:solidFill>
                <a:srgbClr val="0070C0"/>
              </a:solidFill>
            </a:rPr>
            <a:t>Stroke</a:t>
          </a:r>
          <a:r>
            <a:rPr lang="en-US" sz="1000" kern="1200" dirty="0" smtClean="0"/>
            <a:t> (stroke)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smtClean="0">
              <a:solidFill>
                <a:srgbClr val="0070C0"/>
              </a:solidFill>
            </a:rPr>
            <a:t>Suicide </a:t>
          </a:r>
          <a:r>
            <a:rPr lang="en-US" sz="1000" kern="1200" dirty="0" smtClean="0"/>
            <a:t>(suicide)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smtClean="0">
              <a:solidFill>
                <a:srgbClr val="0070C0"/>
              </a:solidFill>
            </a:rPr>
            <a:t>Injury</a:t>
          </a:r>
          <a:r>
            <a:rPr lang="en-US" sz="1000" kern="1200" dirty="0" smtClean="0"/>
            <a:t> (unintentional injury)</a:t>
          </a:r>
          <a:endParaRPr lang="en-US" sz="1000" kern="1200" dirty="0"/>
        </a:p>
      </dsp:txBody>
      <dsp:txXfrm>
        <a:off x="3198" y="770451"/>
        <a:ext cx="1923366" cy="2064240"/>
      </dsp:txXfrm>
    </dsp:sp>
    <dsp:sp modelId="{174D16DD-C46B-CC4F-A06A-676C7D3C42BB}">
      <dsp:nvSpPr>
        <dsp:cNvPr id="0" name=""/>
        <dsp:cNvSpPr/>
      </dsp:nvSpPr>
      <dsp:spPr>
        <a:xfrm>
          <a:off x="2195836" y="1105"/>
          <a:ext cx="1923366" cy="7693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VUNERABLEPOPSANDENVHEALTH</a:t>
          </a:r>
        </a:p>
      </dsp:txBody>
      <dsp:txXfrm>
        <a:off x="2195836" y="1105"/>
        <a:ext cx="1923366" cy="769346"/>
      </dsp:txXfrm>
    </dsp:sp>
    <dsp:sp modelId="{2D60DAF7-92D2-B646-B502-A3E56000540E}">
      <dsp:nvSpPr>
        <dsp:cNvPr id="0" name=""/>
        <dsp:cNvSpPr/>
      </dsp:nvSpPr>
      <dsp:spPr>
        <a:xfrm>
          <a:off x="2195836" y="770451"/>
          <a:ext cx="1923366" cy="2064240"/>
        </a:xfrm>
        <a:prstGeom prst="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No_HS_Diploma</a:t>
          </a:r>
          <a:r>
            <a:rPr lang="en-US" sz="1000" kern="1200" dirty="0" smtClean="0"/>
            <a:t>(no high school diploma) 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smtClean="0">
              <a:solidFill>
                <a:srgbClr val="0070C0"/>
              </a:solidFill>
            </a:rPr>
            <a:t>Unemployed</a:t>
          </a:r>
          <a:r>
            <a:rPr lang="en-US" sz="1000" kern="1200" dirty="0" smtClean="0"/>
            <a:t>(unemployed)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Sev_Work_Disabled</a:t>
          </a:r>
          <a:r>
            <a:rPr lang="en-US" sz="1000" kern="1200" dirty="0" smtClean="0"/>
            <a:t>(severely work disabled)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Major_Depression</a:t>
          </a:r>
          <a:r>
            <a:rPr lang="en-US" sz="1000" kern="1200" dirty="0" smtClean="0"/>
            <a:t>(major depression)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Recent_Drug_Use</a:t>
          </a:r>
          <a:r>
            <a:rPr lang="en-US" sz="1000" kern="1200" dirty="0" smtClean="0"/>
            <a:t>(recent drug users)</a:t>
          </a:r>
          <a:endParaRPr lang="en-US" sz="1000" kern="1200" dirty="0"/>
        </a:p>
      </dsp:txBody>
      <dsp:txXfrm>
        <a:off x="2195836" y="770451"/>
        <a:ext cx="1923366" cy="2064240"/>
      </dsp:txXfrm>
    </dsp:sp>
    <dsp:sp modelId="{9FA5BF0B-D7EC-844A-9751-475372C2B11E}">
      <dsp:nvSpPr>
        <dsp:cNvPr id="0" name=""/>
        <dsp:cNvSpPr/>
      </dsp:nvSpPr>
      <dsp:spPr>
        <a:xfrm>
          <a:off x="4388473" y="1105"/>
          <a:ext cx="1923366" cy="7693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DEMOGRAPHICS</a:t>
          </a:r>
        </a:p>
      </dsp:txBody>
      <dsp:txXfrm>
        <a:off x="4388473" y="1105"/>
        <a:ext cx="1923366" cy="769346"/>
      </dsp:txXfrm>
    </dsp:sp>
    <dsp:sp modelId="{1220CE1D-1A72-0947-B4FE-1B194A61F720}">
      <dsp:nvSpPr>
        <dsp:cNvPr id="0" name=""/>
        <dsp:cNvSpPr/>
      </dsp:nvSpPr>
      <dsp:spPr>
        <a:xfrm>
          <a:off x="4388473" y="770451"/>
          <a:ext cx="1923366" cy="2064240"/>
        </a:xfrm>
        <a:prstGeom prst="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CHSI_County_Name</a:t>
          </a:r>
          <a:r>
            <a:rPr lang="en-US" sz="1000" b="1" kern="1200" dirty="0" smtClean="0">
              <a:solidFill>
                <a:srgbClr val="0070C0"/>
              </a:solidFill>
            </a:rPr>
            <a:t> </a:t>
          </a:r>
          <a:r>
            <a:rPr lang="en-US" sz="800" kern="1200" dirty="0" smtClean="0"/>
            <a:t>(Name of County)</a:t>
          </a:r>
          <a:endParaRPr lang="en-US" sz="8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CHSI_State_Name</a:t>
          </a:r>
          <a:r>
            <a:rPr lang="en-US" sz="1000" kern="1200" dirty="0" smtClean="0"/>
            <a:t> </a:t>
          </a:r>
          <a:r>
            <a:rPr lang="en-US" sz="800" kern="1200" dirty="0" smtClean="0"/>
            <a:t>(Name of State)</a:t>
          </a:r>
          <a:endParaRPr lang="en-US" sz="8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Population_Size</a:t>
          </a:r>
          <a:r>
            <a:rPr lang="en-US" sz="1000" kern="1200" dirty="0" smtClean="0"/>
            <a:t> </a:t>
          </a:r>
          <a:r>
            <a:rPr lang="en-US" sz="800" kern="1200" dirty="0" smtClean="0"/>
            <a:t>(population size)</a:t>
          </a:r>
          <a:endParaRPr lang="en-US" sz="800" kern="1200" dirty="0"/>
        </a:p>
      </dsp:txBody>
      <dsp:txXfrm>
        <a:off x="4388473" y="770451"/>
        <a:ext cx="1923366" cy="2064240"/>
      </dsp:txXfrm>
    </dsp:sp>
    <dsp:sp modelId="{BC8344E8-3682-834D-9C81-1C54F81E17AB}">
      <dsp:nvSpPr>
        <dsp:cNvPr id="0" name=""/>
        <dsp:cNvSpPr/>
      </dsp:nvSpPr>
      <dsp:spPr>
        <a:xfrm>
          <a:off x="6581111" y="1105"/>
          <a:ext cx="1923366" cy="7693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SUMMARYMEASURESOFHEALTH</a:t>
          </a:r>
        </a:p>
      </dsp:txBody>
      <dsp:txXfrm>
        <a:off x="6581111" y="1105"/>
        <a:ext cx="1923366" cy="769346"/>
      </dsp:txXfrm>
    </dsp:sp>
    <dsp:sp modelId="{1B275EF4-0E1A-7F49-B342-191CD12D70D4}">
      <dsp:nvSpPr>
        <dsp:cNvPr id="0" name=""/>
        <dsp:cNvSpPr/>
      </dsp:nvSpPr>
      <dsp:spPr>
        <a:xfrm>
          <a:off x="6581111" y="770451"/>
          <a:ext cx="1923366" cy="2064240"/>
        </a:xfrm>
        <a:prstGeom prst="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 smtClean="0">
              <a:solidFill>
                <a:srgbClr val="0070C0"/>
              </a:solidFill>
            </a:rPr>
            <a:t>Population_Size</a:t>
          </a:r>
          <a:r>
            <a:rPr lang="en-US" sz="1000" b="1" kern="1200" dirty="0" smtClean="0">
              <a:solidFill>
                <a:srgbClr val="0070C0"/>
              </a:solidFill>
            </a:rPr>
            <a:t> </a:t>
          </a:r>
          <a:r>
            <a:rPr lang="en-US" sz="800" b="0" kern="1200" dirty="0" smtClean="0">
              <a:solidFill>
                <a:schemeClr val="bg1"/>
              </a:solidFill>
            </a:rPr>
            <a:t>(population size)</a:t>
          </a:r>
          <a:endParaRPr lang="en-US" sz="800" b="0" kern="1200" dirty="0">
            <a:solidFill>
              <a:schemeClr val="bg1"/>
            </a:solidFill>
          </a:endParaRPr>
        </a:p>
      </dsp:txBody>
      <dsp:txXfrm>
        <a:off x="6581111" y="770451"/>
        <a:ext cx="1923366" cy="2064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B9195-D814-8143-804F-9503BC23BEFD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E10CB-51AB-A34E-A1DC-9F5C2DCC6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93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Breast cancer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10CB-51AB-A34E-A1DC-9F5C2DCC6F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5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10CB-51AB-A34E-A1DC-9F5C2DCC6F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10CB-51AB-A34E-A1DC-9F5C2DCC6F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10CB-51AB-A34E-A1DC-9F5C2DCC6F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4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10CB-51AB-A34E-A1DC-9F5C2DCC6F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4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of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10CB-51AB-A34E-A1DC-9F5C2DCC6F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5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of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10CB-51AB-A34E-A1DC-9F5C2DCC6F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ralationship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10CB-51AB-A34E-A1DC-9F5C2DCC6F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1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F11EE40-A788-1741-9F68-3BC2667AFDFA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D2398D-EC6D-8949-891B-6DE1FAC86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49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056" userDrawn="1">
          <p15:clr>
            <a:srgbClr val="F26B43"/>
          </p15:clr>
        </p15:guide>
        <p15:guide id="2" pos="9600" userDrawn="1">
          <p15:clr>
            <a:srgbClr val="F26B43"/>
          </p15:clr>
        </p15:guide>
        <p15:guide id="3" pos="792" userDrawn="1">
          <p15:clr>
            <a:srgbClr val="F26B43"/>
          </p15:clr>
        </p15:guide>
        <p15:guide id="4" pos="7200" userDrawn="1">
          <p15:clr>
            <a:srgbClr val="F26B43"/>
          </p15:clr>
        </p15:guide>
        <p15:guide id="5" orient="horz" pos="4008" userDrawn="1">
          <p15:clr>
            <a:srgbClr val="F26B43"/>
          </p15:clr>
        </p15:guide>
        <p15:guide id="6" orient="horz" pos="1440" userDrawn="1">
          <p15:clr>
            <a:srgbClr val="F26B43"/>
          </p15:clr>
        </p15:guide>
        <p15:guide id="7" orient="horz" pos="3720" userDrawn="1">
          <p15:clr>
            <a:srgbClr val="F26B43"/>
          </p15:clr>
        </p15:guide>
        <p15:guide id="8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soft.com/textbook/multiple-regression" TargetMode="External"/><Relationship Id="rId4" Type="http://schemas.openxmlformats.org/officeDocument/2006/relationships/hyperlink" Target="https://stattrek.com/regression/regression-example.aspx?Tutorial=re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talog.data.gov/dataset/community-health-status-indicators-chsi-to-combat-obesity-heart-disease-and-cance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9845ED-F3C3-CF41-9A06-DCAD64FE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507" y="3865349"/>
            <a:ext cx="10423293" cy="1871143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Data analysis of US </a:t>
            </a:r>
            <a:r>
              <a:rPr lang="en-US" sz="4100" b="1" dirty="0" smtClean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Community </a:t>
            </a:r>
            <a:r>
              <a:rPr lang="en-US" sz="4100" b="1" dirty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H</a:t>
            </a:r>
            <a:r>
              <a:rPr lang="en-US" sz="4100" b="1" dirty="0" smtClean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rPr>
              <a:t>ealth</a:t>
            </a:r>
            <a:endParaRPr lang="en-US" sz="4100" b="1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55941FB-98A6-3A4B-A082-132396B51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2183" y="5736492"/>
            <a:ext cx="6951617" cy="738051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b="1" dirty="0" err="1" smtClean="0">
                <a:latin typeface="PT Sans" charset="-52"/>
                <a:ea typeface="PT Sans" charset="-52"/>
                <a:cs typeface="PT Sans" charset="-52"/>
              </a:rPr>
              <a:t>Xue</a:t>
            </a:r>
            <a:r>
              <a:rPr lang="en-US" b="1" dirty="0" smtClean="0">
                <a:latin typeface="PT Sans" charset="-52"/>
                <a:ea typeface="PT Sans" charset="-52"/>
                <a:cs typeface="PT Sans" charset="-52"/>
              </a:rPr>
              <a:t> </a:t>
            </a:r>
            <a:r>
              <a:rPr lang="en-US" b="1" dirty="0">
                <a:latin typeface="PT Sans" charset="-52"/>
                <a:ea typeface="PT Sans" charset="-52"/>
                <a:cs typeface="PT Sans" charset="-52"/>
              </a:rPr>
              <a:t>Xu, 95139 </a:t>
            </a:r>
          </a:p>
          <a:p>
            <a:pPr algn="r"/>
            <a:r>
              <a:rPr lang="en-US" b="1" dirty="0">
                <a:latin typeface="PT Sans" charset="-52"/>
                <a:ea typeface="PT Sans" charset="-52"/>
                <a:cs typeface="PT Sans" charset="-52"/>
              </a:rPr>
              <a:t>   Xiang Liu, 94457    </a:t>
            </a:r>
          </a:p>
        </p:txBody>
      </p:sp>
    </p:spTree>
    <p:extLst>
      <p:ext uri="{BB962C8B-B14F-4D97-AF65-F5344CB8AC3E}">
        <p14:creationId xmlns:p14="http://schemas.microsoft.com/office/powerpoint/2010/main" val="152447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5077BEC-1AE4-A04B-A9DE-83B4AF838BF5}"/>
              </a:ext>
            </a:extLst>
          </p:cNvPr>
          <p:cNvSpPr/>
          <p:nvPr/>
        </p:nvSpPr>
        <p:spPr>
          <a:xfrm>
            <a:off x="1519644" y="1451036"/>
            <a:ext cx="5240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Drop </a:t>
            </a:r>
            <a:r>
              <a:rPr lang="en-US" sz="2800" b="1" dirty="0">
                <a:latin typeface="Montserrat SemiBold" charset="0"/>
                <a:ea typeface="Montserrat SemiBold" charset="0"/>
                <a:cs typeface="Montserrat SemiBold" charset="0"/>
              </a:rPr>
              <a:t>rows </a:t>
            </a:r>
            <a:r>
              <a:rPr lang="en-US" sz="28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for unusual data</a:t>
            </a:r>
            <a:endParaRPr lang="en-US" sz="28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FFF9A6-B547-7940-BDF5-B17B31343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28" y="2222653"/>
            <a:ext cx="9047328" cy="18767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FF35E248-9CD8-2D47-A037-2AFFD01AF359}"/>
              </a:ext>
            </a:extLst>
          </p:cNvPr>
          <p:cNvCxnSpPr/>
          <p:nvPr/>
        </p:nvCxnSpPr>
        <p:spPr>
          <a:xfrm>
            <a:off x="1524000" y="2719448"/>
            <a:ext cx="9144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31A9180-105D-3D43-A23A-3B0AB0683434}"/>
              </a:ext>
            </a:extLst>
          </p:cNvPr>
          <p:cNvCxnSpPr/>
          <p:nvPr/>
        </p:nvCxnSpPr>
        <p:spPr>
          <a:xfrm>
            <a:off x="1519644" y="3489361"/>
            <a:ext cx="9144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1D89F1B-3A58-6040-A727-379C0DCC362C}"/>
              </a:ext>
            </a:extLst>
          </p:cNvPr>
          <p:cNvSpPr/>
          <p:nvPr/>
        </p:nvSpPr>
        <p:spPr>
          <a:xfrm>
            <a:off x="4605565" y="4511732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300</a:t>
            </a:r>
            <a:r>
              <a:rPr lang="en-US" dirty="0" smtClean="0">
                <a:latin typeface="Montserrat Medium" charset="0"/>
                <a:ea typeface="Montserrat Medium" charset="0"/>
                <a:cs typeface="Montserrat Medium" charset="0"/>
              </a:rPr>
              <a:t> </a:t>
            </a:r>
            <a:r>
              <a:rPr lang="en-US" dirty="0">
                <a:latin typeface="Montserrat Medium" charset="0"/>
                <a:ea typeface="Montserrat Medium" charset="0"/>
                <a:cs typeface="Montserrat Medium" charset="0"/>
              </a:rPr>
              <a:t>rows x 17 </a:t>
            </a:r>
            <a:r>
              <a:rPr lang="en-US" dirty="0" smtClean="0">
                <a:latin typeface="Montserrat Medium" charset="0"/>
                <a:ea typeface="Montserrat Medium" charset="0"/>
                <a:cs typeface="Montserrat Medium" charset="0"/>
              </a:rPr>
              <a:t>columns</a:t>
            </a:r>
            <a:endParaRPr lang="en-US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2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A3E50B4-7C8C-C94D-A914-1CFE2745FB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85" y="295888"/>
            <a:ext cx="7633742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Exploratory Data Analysis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8715" y="1532944"/>
            <a:ext cx="7735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Montserrat Medium" charset="0"/>
                <a:ea typeface="Montserrat Medium" charset="0"/>
                <a:cs typeface="Montserrat Medium" charset="0"/>
              </a:rPr>
              <a:t>Boxplot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>
                <a:latin typeface="Montserrat Medium" charset="0"/>
                <a:ea typeface="Montserrat Medium" charset="0"/>
                <a:cs typeface="Montserrat Medium" charset="0"/>
              </a:rPr>
              <a:t>Barplot</a:t>
            </a:r>
            <a:endParaRPr lang="en-US" sz="2400" dirty="0" smtClean="0">
              <a:latin typeface="Montserrat Medium" charset="0"/>
              <a:ea typeface="Montserrat Medium" charset="0"/>
              <a:cs typeface="Montserrat Medium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>
                <a:latin typeface="Montserrat Medium" charset="0"/>
                <a:ea typeface="Montserrat Medium" charset="0"/>
                <a:cs typeface="Montserrat Medium" charset="0"/>
              </a:rPr>
              <a:t>Jointplot</a:t>
            </a:r>
            <a:endParaRPr lang="en-US" sz="2400" dirty="0" smtClean="0">
              <a:latin typeface="Montserrat Medium" charset="0"/>
              <a:ea typeface="Montserrat Medium" charset="0"/>
              <a:cs typeface="Montserrat Medium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>
                <a:latin typeface="Montserrat Medium" charset="0"/>
                <a:ea typeface="Montserrat Medium" charset="0"/>
                <a:cs typeface="Montserrat Medium" charset="0"/>
              </a:rPr>
              <a:t>Lineplot</a:t>
            </a:r>
            <a:endParaRPr lang="en-US" sz="2400" dirty="0" smtClean="0">
              <a:latin typeface="Montserrat Medium" charset="0"/>
              <a:ea typeface="Montserrat Medium" charset="0"/>
              <a:cs typeface="Montserrat Medium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E82B4F6-316D-0E47-90F8-DCDC625E7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701" y="1080519"/>
            <a:ext cx="7633742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Boxplot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DE6B5D0-F846-4648-955A-A4185D19E0C2}"/>
              </a:ext>
            </a:extLst>
          </p:cNvPr>
          <p:cNvSpPr/>
          <p:nvPr/>
        </p:nvSpPr>
        <p:spPr>
          <a:xfrm>
            <a:off x="4742548" y="5474721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Diseases, suicide, injury</a:t>
            </a:r>
            <a:r>
              <a:rPr lang="en-US" altLang="zh-CN" dirty="0" smtClean="0"/>
              <a:t> </a:t>
            </a:r>
            <a:r>
              <a:rPr lang="en-US" altLang="zh-CN" dirty="0" smtClean="0"/>
              <a:t>of death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1" y="2529666"/>
            <a:ext cx="11457709" cy="259508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3055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E82B4F6-316D-0E47-90F8-DCDC625E7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286" y="529808"/>
            <a:ext cx="7633742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ontserrat SemiBold" charset="0"/>
                <a:ea typeface="Montserrat SemiBold" charset="0"/>
                <a:cs typeface="Montserrat SemiBold" charset="0"/>
              </a:rPr>
              <a:t>B</a:t>
            </a:r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oxplot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E0FC1E-5ECF-F04B-814E-59EF5A29BBFE}"/>
              </a:ext>
            </a:extLst>
          </p:cNvPr>
          <p:cNvPicPr/>
          <p:nvPr/>
        </p:nvPicPr>
        <p:blipFill rotWithShape="1">
          <a:blip r:embed="rId2"/>
          <a:srcRect t="15944"/>
          <a:stretch/>
        </p:blipFill>
        <p:spPr>
          <a:xfrm>
            <a:off x="2462757" y="1731818"/>
            <a:ext cx="7373969" cy="3446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8D4968D-7216-9B4B-B460-A3705708658E}"/>
              </a:ext>
            </a:extLst>
          </p:cNvPr>
          <p:cNvSpPr/>
          <p:nvPr/>
        </p:nvSpPr>
        <p:spPr>
          <a:xfrm>
            <a:off x="4552989" y="5378460"/>
            <a:ext cx="3068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Montserrat Medium" charset="0"/>
                <a:ea typeface="Montserrat Medium" charset="0"/>
                <a:cs typeface="Montserrat Medium" charset="0"/>
              </a:rPr>
              <a:t>Boxplot</a:t>
            </a:r>
            <a:r>
              <a:rPr lang="zh-CN" altLang="en-US" sz="1400" dirty="0">
                <a:latin typeface="Montserrat Medium" charset="0"/>
                <a:ea typeface="Montserrat Medium" charset="0"/>
                <a:cs typeface="Montserrat Medium" charset="0"/>
              </a:rPr>
              <a:t> </a:t>
            </a:r>
            <a:r>
              <a:rPr lang="en-US" altLang="zh-CN" sz="1400" dirty="0">
                <a:latin typeface="Montserrat Medium" charset="0"/>
                <a:ea typeface="Montserrat Medium" charset="0"/>
                <a:cs typeface="Montserrat Medium" charset="0"/>
              </a:rPr>
              <a:t>for</a:t>
            </a:r>
            <a:r>
              <a:rPr lang="zh-CN" altLang="en-US" sz="1400" dirty="0">
                <a:latin typeface="Montserrat Medium" charset="0"/>
                <a:ea typeface="Montserrat Medium" charset="0"/>
                <a:cs typeface="Montserrat Medium" charset="0"/>
              </a:rPr>
              <a:t> </a:t>
            </a:r>
            <a:r>
              <a:rPr lang="en-US" altLang="zh-CN" sz="1400" dirty="0">
                <a:latin typeface="Montserrat Medium" charset="0"/>
                <a:ea typeface="Montserrat Medium" charset="0"/>
                <a:cs typeface="Montserrat Medium" charset="0"/>
              </a:rPr>
              <a:t>f</a:t>
            </a:r>
            <a:r>
              <a:rPr lang="en-US" altLang="zh-CN" sz="1400" dirty="0" smtClean="0">
                <a:latin typeface="Montserrat Medium" charset="0"/>
                <a:ea typeface="Montserrat Medium" charset="0"/>
                <a:cs typeface="Montserrat Medium" charset="0"/>
              </a:rPr>
              <a:t>our </a:t>
            </a:r>
            <a:r>
              <a:rPr lang="en-US" altLang="zh-CN" sz="1400" dirty="0">
                <a:latin typeface="Montserrat Medium" charset="0"/>
                <a:ea typeface="Montserrat Medium" charset="0"/>
                <a:cs typeface="Montserrat Medium" charset="0"/>
              </a:rPr>
              <a:t>d</a:t>
            </a:r>
            <a:r>
              <a:rPr lang="en-US" altLang="zh-CN" sz="1400" dirty="0" smtClean="0">
                <a:latin typeface="Montserrat Medium" charset="0"/>
                <a:ea typeface="Montserrat Medium" charset="0"/>
                <a:cs typeface="Montserrat Medium" charset="0"/>
              </a:rPr>
              <a:t>ifferent </a:t>
            </a:r>
            <a:r>
              <a:rPr lang="en-US" altLang="zh-CN" sz="1400" dirty="0">
                <a:latin typeface="Montserrat Medium" charset="0"/>
                <a:ea typeface="Montserrat Medium" charset="0"/>
                <a:cs typeface="Montserrat Medium" charset="0"/>
              </a:rPr>
              <a:t>States</a:t>
            </a:r>
            <a:endParaRPr lang="en-US" sz="1400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4108" y="5970494"/>
            <a:ext cx="778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Georgia has the highest maximum and medium death rate</a:t>
            </a:r>
          </a:p>
          <a:p>
            <a:pPr algn="ctr"/>
            <a:r>
              <a:rPr lang="en-US" dirty="0" smtClean="0"/>
              <a:t>California has the lowest minimum and medium death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E82B4F6-316D-0E47-90F8-DCDC625E7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701" y="1080519"/>
            <a:ext cx="7633742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Bar plot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6" y="2544416"/>
            <a:ext cx="11435471" cy="25344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767" y="5486400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Nearly 70 counties from 300 samples death rate  under 0.635%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9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AE82B4F6-316D-0E47-90F8-DCDC625E78B9}"/>
              </a:ext>
            </a:extLst>
          </p:cNvPr>
          <p:cNvSpPr txBox="1">
            <a:spLocks/>
          </p:cNvSpPr>
          <p:nvPr/>
        </p:nvSpPr>
        <p:spPr>
          <a:xfrm>
            <a:off x="1490986" y="441831"/>
            <a:ext cx="7633742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Bar plot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8D4968D-7216-9B4B-B460-A3705708658E}"/>
              </a:ext>
            </a:extLst>
          </p:cNvPr>
          <p:cNvSpPr/>
          <p:nvPr/>
        </p:nvSpPr>
        <p:spPr>
          <a:xfrm>
            <a:off x="4659570" y="6284546"/>
            <a:ext cx="2864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ontserrat Medium" charset="0"/>
                <a:ea typeface="Montserrat Medium" charset="0"/>
                <a:cs typeface="Montserrat Medium" charset="0"/>
              </a:rPr>
              <a:t>4 different states Death Rate</a:t>
            </a:r>
            <a:endParaRPr lang="en-US" sz="1400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62" y="1640470"/>
            <a:ext cx="8791304" cy="44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8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AE82B4F6-316D-0E47-90F8-DCDC625E78B9}"/>
              </a:ext>
            </a:extLst>
          </p:cNvPr>
          <p:cNvSpPr txBox="1">
            <a:spLocks/>
          </p:cNvSpPr>
          <p:nvPr/>
        </p:nvSpPr>
        <p:spPr>
          <a:xfrm>
            <a:off x="1490986" y="441831"/>
            <a:ext cx="7633742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Bar plot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8D4968D-7216-9B4B-B460-A3705708658E}"/>
              </a:ext>
            </a:extLst>
          </p:cNvPr>
          <p:cNvSpPr/>
          <p:nvPr/>
        </p:nvSpPr>
        <p:spPr>
          <a:xfrm>
            <a:off x="4824786" y="5280638"/>
            <a:ext cx="3262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ontserrat Medium" charset="0"/>
                <a:ea typeface="Montserrat Medium" charset="0"/>
                <a:cs typeface="Montserrat Medium" charset="0"/>
              </a:rPr>
              <a:t>California 54 Counties Death Rate</a:t>
            </a:r>
            <a:endParaRPr lang="en-US" sz="1400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8" y="1994062"/>
            <a:ext cx="10448562" cy="29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82B4F6-316D-0E47-90F8-DCDC625E78B9}"/>
              </a:ext>
            </a:extLst>
          </p:cNvPr>
          <p:cNvSpPr txBox="1">
            <a:spLocks/>
          </p:cNvSpPr>
          <p:nvPr/>
        </p:nvSpPr>
        <p:spPr>
          <a:xfrm>
            <a:off x="1490986" y="441831"/>
            <a:ext cx="7633742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Bar plot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71" y="1756228"/>
            <a:ext cx="10228075" cy="375330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16759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1" y="1541006"/>
            <a:ext cx="5547135" cy="36247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2B4F6-316D-0E47-90F8-DCDC625E78B9}"/>
              </a:ext>
            </a:extLst>
          </p:cNvPr>
          <p:cNvSpPr txBox="1">
            <a:spLocks/>
          </p:cNvSpPr>
          <p:nvPr/>
        </p:nvSpPr>
        <p:spPr>
          <a:xfrm>
            <a:off x="1490986" y="441831"/>
            <a:ext cx="7633742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Bar plot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6" y="1541005"/>
            <a:ext cx="5703348" cy="36247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3025" y="5500256"/>
            <a:ext cx="3269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Montserrat Medium" charset="0"/>
                <a:ea typeface="Montserrat Medium" charset="0"/>
                <a:cs typeface="Montserrat Medium" charset="0"/>
              </a:rPr>
              <a:t>Disease, Suicide, Injury factors</a:t>
            </a:r>
            <a:endParaRPr lang="en-US" sz="1400" b="1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00480" y="5487891"/>
            <a:ext cx="3269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Montserrat Medium" charset="0"/>
                <a:ea typeface="Montserrat Medium" charset="0"/>
                <a:cs typeface="Montserrat Medium" charset="0"/>
              </a:rPr>
              <a:t>Vulnerable factors</a:t>
            </a:r>
            <a:endParaRPr lang="en-US" sz="1400" b="1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AE82B4F6-316D-0E47-90F8-DCDC625E78B9}"/>
              </a:ext>
            </a:extLst>
          </p:cNvPr>
          <p:cNvSpPr txBox="1">
            <a:spLocks/>
          </p:cNvSpPr>
          <p:nvPr/>
        </p:nvSpPr>
        <p:spPr>
          <a:xfrm>
            <a:off x="1490986" y="441831"/>
            <a:ext cx="7633742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Joint plot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75" y="1259433"/>
            <a:ext cx="10146272" cy="500689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4773706" y="6400800"/>
            <a:ext cx="375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/>
              <a:t>After cleaning up the outliers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217" y="742206"/>
            <a:ext cx="9144000" cy="997142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en-US" sz="48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947" y="1842868"/>
            <a:ext cx="9158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Project Overview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Inspirations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Data </a:t>
            </a:r>
            <a:r>
              <a:rPr lang="en-US" sz="24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Pre-processing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Data Analysis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02793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E82B4F6-316D-0E47-90F8-DCDC625E7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342" y="437011"/>
            <a:ext cx="8941543" cy="109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Multiple Linear </a:t>
            </a:r>
            <a:r>
              <a:rPr lang="en-US" sz="3200" b="1" dirty="0" smtClean="0"/>
              <a:t>Regression &amp; Predictor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3" y="1753705"/>
            <a:ext cx="7721702" cy="3876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45" y="1753705"/>
            <a:ext cx="3539874" cy="38763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7159" y="5847613"/>
            <a:ext cx="94277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ols_smf</a:t>
            </a:r>
            <a:r>
              <a:rPr lang="en-US" sz="1400" b="1" dirty="0"/>
              <a:t> = </a:t>
            </a:r>
            <a:r>
              <a:rPr lang="en-US" sz="1400" b="1" dirty="0" err="1"/>
              <a:t>smf.ols</a:t>
            </a:r>
            <a:r>
              <a:rPr lang="en-US" sz="1400" b="1" dirty="0"/>
              <a:t>(formula = '</a:t>
            </a:r>
            <a:r>
              <a:rPr lang="en-US" sz="1400" b="1" dirty="0" err="1"/>
              <a:t>Death_Rate</a:t>
            </a:r>
            <a:r>
              <a:rPr lang="en-US" sz="1400" b="1" dirty="0"/>
              <a:t> ~ </a:t>
            </a:r>
            <a:r>
              <a:rPr lang="en-US" sz="1400" b="1" dirty="0" err="1"/>
              <a:t>No_HS_Diploma</a:t>
            </a:r>
            <a:r>
              <a:rPr lang="en-US" sz="1400" b="1" dirty="0"/>
              <a:t> + Unemployed + </a:t>
            </a:r>
            <a:r>
              <a:rPr lang="en-US" sz="1400" b="1" dirty="0" err="1"/>
              <a:t>Sev_Work_Disabled</a:t>
            </a:r>
            <a:r>
              <a:rPr lang="en-US" sz="1400" b="1" dirty="0"/>
              <a:t> + </a:t>
            </a:r>
            <a:r>
              <a:rPr lang="en-US" sz="1400" b="1" dirty="0" err="1"/>
              <a:t>Major_Depression</a:t>
            </a:r>
            <a:r>
              <a:rPr lang="en-US" sz="1400" b="1" dirty="0"/>
              <a:t> + </a:t>
            </a:r>
            <a:r>
              <a:rPr lang="en-US" sz="1400" b="1" dirty="0" err="1"/>
              <a:t>Recent_Drug_Use</a:t>
            </a:r>
            <a:r>
              <a:rPr lang="en-US" sz="1400" b="1" dirty="0"/>
              <a:t>', data = </a:t>
            </a:r>
            <a:r>
              <a:rPr lang="en-US" sz="1400" b="1" dirty="0" err="1"/>
              <a:t>data_train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779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593F67-945E-744E-BA31-B0C0CFEB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Poppins SemiBold" charset="0"/>
                <a:ea typeface="Poppins SemiBold" charset="0"/>
                <a:cs typeface="Poppins SemiBold" charset="0"/>
              </a:rPr>
              <a:t>Summary</a:t>
            </a:r>
            <a:endParaRPr lang="en-US" b="1" dirty="0">
              <a:latin typeface="Poppins SemiBold" charset="0"/>
              <a:ea typeface="Poppins SemiBold" charset="0"/>
              <a:cs typeface="Poppins SemiBold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023CDE-603E-0B47-A5A4-70711C827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Georgia has the highest death rate compared to the other three states</a:t>
            </a:r>
          </a:p>
          <a:p>
            <a:r>
              <a:rPr lang="en-US" sz="2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Taylor county has the highest death rate in US</a:t>
            </a:r>
          </a:p>
          <a:p>
            <a:r>
              <a:rPr lang="en-US" sz="2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Lung cancer is the most common disease causing death</a:t>
            </a:r>
          </a:p>
          <a:p>
            <a:r>
              <a:rPr lang="en-US" sz="2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No </a:t>
            </a:r>
            <a:r>
              <a:rPr lang="en-US" sz="2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High </a:t>
            </a:r>
            <a:r>
              <a:rPr lang="en-US" sz="2000" b="1" dirty="0">
                <a:latin typeface="Montserrat SemiBold" charset="0"/>
                <a:ea typeface="Montserrat SemiBold" charset="0"/>
                <a:cs typeface="Montserrat SemiBold" charset="0"/>
              </a:rPr>
              <a:t>S</a:t>
            </a:r>
            <a:r>
              <a:rPr lang="en-US" sz="2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chool </a:t>
            </a:r>
            <a:r>
              <a:rPr lang="en-US" sz="2000" b="1" dirty="0">
                <a:latin typeface="Montserrat SemiBold" charset="0"/>
                <a:ea typeface="Montserrat SemiBold" charset="0"/>
                <a:cs typeface="Montserrat SemiBold" charset="0"/>
              </a:rPr>
              <a:t>D</a:t>
            </a:r>
            <a:r>
              <a:rPr lang="en-US" sz="2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iploma, Unemployment, Serious work disabled, Major Depression, Recent Drug Use these vulnerable factors </a:t>
            </a:r>
            <a:r>
              <a:rPr lang="en-US" sz="2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have weak impact on the death </a:t>
            </a:r>
            <a:r>
              <a:rPr lang="en-US" sz="2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rate in these four states</a:t>
            </a:r>
          </a:p>
          <a:p>
            <a:endParaRPr lang="en-US" sz="2000" b="1" dirty="0" smtClean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endParaRPr lang="en-US" sz="20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593F67-945E-744E-BA31-B0C0CFEB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Poppins SemiBold" charset="0"/>
                <a:ea typeface="Poppins SemiBold" charset="0"/>
                <a:cs typeface="Poppins SemiBold" charset="0"/>
              </a:rPr>
              <a:t>Reference</a:t>
            </a:r>
            <a:endParaRPr lang="en-US" b="1" dirty="0">
              <a:latin typeface="Poppins SemiBold" charset="0"/>
              <a:ea typeface="Poppins SemiBold" charset="0"/>
              <a:cs typeface="Poppins SemiBold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023CDE-603E-0B47-A5A4-70711C827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b="1" dirty="0" smtClean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endParaRPr lang="en-US" sz="20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7492" y="1690688"/>
            <a:ext cx="9768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Poppins Medium" charset="0"/>
                <a:ea typeface="Poppins Medium" charset="0"/>
                <a:cs typeface="Poppins Medium" charset="0"/>
                <a:hlinkClick r:id="rId2"/>
              </a:rPr>
              <a:t>https://</a:t>
            </a:r>
            <a:r>
              <a:rPr lang="en-US" dirty="0" smtClean="0">
                <a:latin typeface="Poppins Medium" charset="0"/>
                <a:ea typeface="Poppins Medium" charset="0"/>
                <a:cs typeface="Poppins Medium" charset="0"/>
                <a:hlinkClick r:id="rId2"/>
              </a:rPr>
              <a:t>catalog.data.gov/dataset/community-health-status-indicators-chsi-to-combat-obesity-heart-disease-and-cancer</a:t>
            </a:r>
            <a:endParaRPr lang="en-US" dirty="0" smtClean="0">
              <a:latin typeface="Poppins Medium" charset="0"/>
              <a:ea typeface="Poppins Medium" charset="0"/>
              <a:cs typeface="Poppins Medium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Poppins Medium" charset="0"/>
                <a:ea typeface="Poppins Medium" charset="0"/>
                <a:cs typeface="Poppins Medium" charset="0"/>
                <a:hlinkClick r:id="rId3"/>
              </a:rPr>
              <a:t>http://</a:t>
            </a:r>
            <a:r>
              <a:rPr lang="en-US" dirty="0" smtClean="0">
                <a:latin typeface="Poppins Medium" charset="0"/>
                <a:ea typeface="Poppins Medium" charset="0"/>
                <a:cs typeface="Poppins Medium" charset="0"/>
                <a:hlinkClick r:id="rId3"/>
              </a:rPr>
              <a:t>www.statsoft.com/textbook/multiple-regression</a:t>
            </a:r>
            <a:endParaRPr lang="en-US" dirty="0" smtClean="0">
              <a:latin typeface="Poppins Medium" charset="0"/>
              <a:ea typeface="Poppins Medium" charset="0"/>
              <a:cs typeface="Poppins Medium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Poppins Medium" charset="0"/>
                <a:ea typeface="Poppins Medium" charset="0"/>
                <a:cs typeface="Poppins Medium" charset="0"/>
                <a:hlinkClick r:id="rId4"/>
              </a:rPr>
              <a:t>https://</a:t>
            </a:r>
            <a:r>
              <a:rPr lang="en-US" dirty="0" smtClean="0">
                <a:latin typeface="Poppins Medium" charset="0"/>
                <a:ea typeface="Poppins Medium" charset="0"/>
                <a:cs typeface="Poppins Medium" charset="0"/>
                <a:hlinkClick r:id="rId4"/>
              </a:rPr>
              <a:t>stattrek.com/regression/regression-example.aspx?Tutorial=reg</a:t>
            </a:r>
            <a:endParaRPr lang="en-US" dirty="0" smtClean="0">
              <a:latin typeface="Poppins Medium" charset="0"/>
              <a:ea typeface="Poppins Medium" charset="0"/>
              <a:cs typeface="Poppins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26BC1B-B966-D84D-9160-3E4F3A8E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2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Thank you for your attention</a:t>
            </a: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91" y="2519619"/>
            <a:ext cx="2731068" cy="2731068"/>
          </a:xfrm>
        </p:spPr>
      </p:pic>
    </p:spTree>
    <p:extLst>
      <p:ext uri="{BB962C8B-B14F-4D97-AF65-F5344CB8AC3E}">
        <p14:creationId xmlns:p14="http://schemas.microsoft.com/office/powerpoint/2010/main" val="41311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Montserrat" charset="0"/>
                <a:ea typeface="Montserrat" charset="0"/>
                <a:cs typeface="Montserrat" charset="0"/>
              </a:rPr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Montserrat" charset="0"/>
                <a:ea typeface="Montserrat" charset="0"/>
                <a:cs typeface="Montserrat" charset="0"/>
              </a:rPr>
              <a:t>Goal:</a:t>
            </a:r>
            <a:r>
              <a:rPr lang="en-US" b="1" dirty="0" smtClean="0">
                <a:solidFill>
                  <a:srgbClr val="FFC000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To </a:t>
            </a:r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understand the relation between death rate, cause death diseases, and risk factors of US community from different states. Use the existing data to build model for future analysis </a:t>
            </a:r>
            <a:endParaRPr lang="en-US" sz="2000" dirty="0" smtClean="0">
              <a:latin typeface="Montserrat" charset="0"/>
              <a:ea typeface="Montserrat" charset="0"/>
              <a:cs typeface="Montserrat" charset="0"/>
            </a:endParaRPr>
          </a:p>
          <a:p>
            <a:endParaRPr lang="en-US" sz="2000" dirty="0" smtClean="0"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sz="2000" b="1" dirty="0" smtClean="0">
                <a:solidFill>
                  <a:srgbClr val="FFC000"/>
                </a:solidFill>
                <a:latin typeface="Montserrat" charset="0"/>
                <a:ea typeface="Montserrat" charset="0"/>
                <a:cs typeface="Montserrat" charset="0"/>
              </a:rPr>
              <a:t>Dataset</a:t>
            </a:r>
            <a:r>
              <a:rPr lang="en-US" sz="2000" dirty="0">
                <a:solidFill>
                  <a:srgbClr val="FFC000"/>
                </a:solidFill>
                <a:latin typeface="Montserrat" charset="0"/>
                <a:ea typeface="Montserrat" charset="0"/>
                <a:cs typeface="Montserrat" charset="0"/>
              </a:rPr>
              <a:t>:</a:t>
            </a:r>
            <a:r>
              <a:rPr lang="en-US" sz="2000" dirty="0" smtClean="0">
                <a:solidFill>
                  <a:srgbClr val="FFC00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2000" b="1" dirty="0" err="1" smtClean="0">
                <a:latin typeface="Montserrat" charset="0"/>
                <a:ea typeface="Montserrat" charset="0"/>
                <a:cs typeface="Montserrat" charset="0"/>
              </a:rPr>
              <a:t>chsi_dataset</a:t>
            </a:r>
            <a:r>
              <a:rPr lang="en-US" sz="2000" b="1" dirty="0" smtClean="0"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600" dirty="0" smtClean="0"/>
              <a:t>(</a:t>
            </a:r>
            <a:r>
              <a:rPr lang="en-US" sz="1600" b="1" dirty="0"/>
              <a:t>Community Health Status Indicators (CHSI) to Combat Obesity, Heart Disease and Cancer</a:t>
            </a:r>
            <a:r>
              <a:rPr lang="en-US" sz="1600" dirty="0"/>
              <a:t> </a:t>
            </a:r>
            <a:r>
              <a:rPr lang="en-US" sz="1600" dirty="0" smtClean="0"/>
              <a:t>)</a:t>
            </a:r>
          </a:p>
          <a:p>
            <a:pPr>
              <a:buFontTx/>
              <a:buChar char="-"/>
            </a:pP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MEASURESOFBIRTHANDDEATH </a:t>
            </a: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(the Measures of Birth and Death, breast cancer, colon             </a:t>
            </a: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 cancer</a:t>
            </a: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, heart disease, lung cancer, stroke, injury, total number of death, death rate)</a:t>
            </a:r>
          </a:p>
          <a:p>
            <a:pPr marL="0" indent="0">
              <a:buNone/>
            </a:pP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-  SUMMARYMEASURESOFHEALTH(death </a:t>
            </a:r>
            <a:r>
              <a:rPr lang="en-US" sz="1800" dirty="0">
                <a:latin typeface="Montserrat" charset="0"/>
                <a:ea typeface="Montserrat" charset="0"/>
                <a:cs typeface="Montserrat" charset="0"/>
              </a:rPr>
              <a:t>rate, unhealthy days, average life </a:t>
            </a: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expectancy)</a:t>
            </a:r>
          </a:p>
          <a:p>
            <a:pPr>
              <a:buFontTx/>
              <a:buChar char="-"/>
            </a:pP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VUNERABLEPOPSANDENVHEALTH(environmental and vulnerable factors such as      unemployment, </a:t>
            </a:r>
            <a:r>
              <a:rPr lang="en-US" sz="1800" dirty="0" err="1" smtClean="0">
                <a:latin typeface="Montserrat" charset="0"/>
                <a:ea typeface="Montserrat" charset="0"/>
                <a:cs typeface="Montserrat" charset="0"/>
              </a:rPr>
              <a:t>work_disable</a:t>
            </a: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, depression, drug use)</a:t>
            </a:r>
            <a:endParaRPr lang="en-US" sz="2000" dirty="0" smtClean="0"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sz="2000" b="1" dirty="0" smtClean="0">
                <a:solidFill>
                  <a:srgbClr val="FFC000"/>
                </a:solidFill>
                <a:latin typeface="Montserrat" charset="0"/>
                <a:ea typeface="Montserrat" charset="0"/>
                <a:cs typeface="Montserrat" charset="0"/>
              </a:rPr>
              <a:t>Limitation</a:t>
            </a: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:  Data is limited from 2015-2018</a:t>
            </a:r>
            <a:endParaRPr lang="en-US" sz="2000" dirty="0">
              <a:latin typeface="Montserrat" charset="0"/>
              <a:ea typeface="Montserrat" charset="0"/>
              <a:cs typeface="Montserrat" charset="0"/>
            </a:endParaRPr>
          </a:p>
          <a:p>
            <a:endParaRPr lang="en-US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Montserrat" charset="0"/>
                <a:ea typeface="Montserrat" charset="0"/>
                <a:cs typeface="Montserrat" charset="0"/>
              </a:rPr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04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California, Colorado, Illinois, Georgia, Which state has the highest death rate?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Top ten highest death rate counties in these four states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What are the most common disease or vulnerable factor causing the death ?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The relationship between vulnerable factors and death </a:t>
            </a: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rate</a:t>
            </a: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(None </a:t>
            </a:r>
            <a:r>
              <a:rPr lang="en-US" sz="1800" dirty="0" smtClean="0">
                <a:latin typeface="Montserrat" charset="0"/>
                <a:ea typeface="Montserrat" charset="0"/>
                <a:cs typeface="Montserrat" charset="0"/>
              </a:rPr>
              <a:t>high school diploma, unemployed, serious work disabled, depression, recent drug use )</a:t>
            </a:r>
          </a:p>
          <a:p>
            <a:endParaRPr lang="en-US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2AD35D-C200-3F42-806B-3BD6B382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latin typeface="Montserrat" charset="0"/>
                <a:ea typeface="Montserrat" charset="0"/>
                <a:cs typeface="Montserrat" charset="0"/>
              </a:rPr>
              <a:t>Information from the dataset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EA7F88C8-37B4-E540-AD0E-0E42CCB9E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391642"/>
              </p:ext>
            </p:extLst>
          </p:nvPr>
        </p:nvGraphicFramePr>
        <p:xfrm>
          <a:off x="1973521" y="2650603"/>
          <a:ext cx="8507676" cy="2835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851284E-1B81-5044-8C1C-C228B7CFC4F4}"/>
              </a:ext>
            </a:extLst>
          </p:cNvPr>
          <p:cNvSpPr/>
          <p:nvPr/>
        </p:nvSpPr>
        <p:spPr>
          <a:xfrm>
            <a:off x="1973521" y="1777762"/>
            <a:ext cx="475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ontserrat Medium" charset="0"/>
                <a:ea typeface="Montserrat Medium" charset="0"/>
                <a:cs typeface="Montserrat Medium" charset="0"/>
              </a:rPr>
              <a:t>chose </a:t>
            </a:r>
            <a:r>
              <a:rPr lang="en-US" dirty="0">
                <a:solidFill>
                  <a:srgbClr val="FFC000"/>
                </a:solidFill>
                <a:latin typeface="Montserrat Medium" charset="0"/>
                <a:ea typeface="Montserrat Medium" charset="0"/>
                <a:cs typeface="Montserrat Medium" charset="0"/>
              </a:rPr>
              <a:t>17 Variables </a:t>
            </a:r>
            <a:r>
              <a:rPr lang="en-US" dirty="0">
                <a:latin typeface="Montserrat Medium" charset="0"/>
                <a:ea typeface="Montserrat Medium" charset="0"/>
                <a:cs typeface="Montserrat Medium" charset="0"/>
              </a:rPr>
              <a:t>from </a:t>
            </a:r>
            <a:r>
              <a:rPr lang="en-US" dirty="0">
                <a:solidFill>
                  <a:srgbClr val="FFC000"/>
                </a:solidFill>
                <a:latin typeface="Montserrat Medium" charset="0"/>
                <a:ea typeface="Montserrat Medium" charset="0"/>
                <a:cs typeface="Montserrat Medium" charset="0"/>
              </a:rPr>
              <a:t>4 different files</a:t>
            </a:r>
          </a:p>
        </p:txBody>
      </p:sp>
    </p:spTree>
    <p:extLst>
      <p:ext uri="{BB962C8B-B14F-4D97-AF65-F5344CB8AC3E}">
        <p14:creationId xmlns:p14="http://schemas.microsoft.com/office/powerpoint/2010/main" val="23863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78BB779-D127-2B48-9075-00F3761AA300}"/>
              </a:ext>
            </a:extLst>
          </p:cNvPr>
          <p:cNvSpPr txBox="1">
            <a:spLocks/>
          </p:cNvSpPr>
          <p:nvPr/>
        </p:nvSpPr>
        <p:spPr>
          <a:xfrm>
            <a:off x="2623310" y="37937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Choose 4 states in US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5E0FB5A-5422-C94D-992B-20B1DDBB9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63"/>
          <a:stretch/>
        </p:blipFill>
        <p:spPr>
          <a:xfrm>
            <a:off x="2763153" y="1927785"/>
            <a:ext cx="6942946" cy="3681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989EE7-C414-9644-8526-842A036A7AED}"/>
              </a:ext>
            </a:extLst>
          </p:cNvPr>
          <p:cNvSpPr txBox="1"/>
          <p:nvPr/>
        </p:nvSpPr>
        <p:spPr>
          <a:xfrm>
            <a:off x="1618888" y="5656488"/>
            <a:ext cx="282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California 58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AA92B88-3E39-DF40-8F77-AF4151E59EC8}"/>
              </a:ext>
            </a:extLst>
          </p:cNvPr>
          <p:cNvSpPr txBox="1"/>
          <p:nvPr/>
        </p:nvSpPr>
        <p:spPr>
          <a:xfrm>
            <a:off x="3833129" y="1458730"/>
            <a:ext cx="313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Colorado 64 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310FBA-9D11-D54D-92EA-FD07E348D838}"/>
              </a:ext>
            </a:extLst>
          </p:cNvPr>
          <p:cNvSpPr txBox="1"/>
          <p:nvPr/>
        </p:nvSpPr>
        <p:spPr>
          <a:xfrm>
            <a:off x="5852758" y="5807819"/>
            <a:ext cx="310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Illinois 102 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03B149F-7C4C-DF48-B788-0CF42C32C241}"/>
              </a:ext>
            </a:extLst>
          </p:cNvPr>
          <p:cNvSpPr txBox="1"/>
          <p:nvPr/>
        </p:nvSpPr>
        <p:spPr>
          <a:xfrm>
            <a:off x="8377320" y="1234078"/>
            <a:ext cx="283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Georgia 159 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053570C-8487-0245-8C6E-1CA00F8C5948}"/>
              </a:ext>
            </a:extLst>
          </p:cNvPr>
          <p:cNvCxnSpPr/>
          <p:nvPr/>
        </p:nvCxnSpPr>
        <p:spPr>
          <a:xfrm>
            <a:off x="4167479" y="1272564"/>
            <a:ext cx="37041" cy="481724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273D320-DE51-EB45-A8CC-2C033E6DDE12}"/>
              </a:ext>
            </a:extLst>
          </p:cNvPr>
          <p:cNvCxnSpPr/>
          <p:nvPr/>
        </p:nvCxnSpPr>
        <p:spPr>
          <a:xfrm>
            <a:off x="5815718" y="1359906"/>
            <a:ext cx="37041" cy="481724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7485601-7501-624D-9EB5-C36F8DE4D43F}"/>
              </a:ext>
            </a:extLst>
          </p:cNvPr>
          <p:cNvCxnSpPr/>
          <p:nvPr/>
        </p:nvCxnSpPr>
        <p:spPr>
          <a:xfrm>
            <a:off x="8049663" y="1618229"/>
            <a:ext cx="37041" cy="481724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0D6C0907-1BA6-394D-B83E-55F8CB8E0662}"/>
              </a:ext>
            </a:extLst>
          </p:cNvPr>
          <p:cNvCxnSpPr/>
          <p:nvPr/>
        </p:nvCxnSpPr>
        <p:spPr>
          <a:xfrm flipV="1">
            <a:off x="2485901" y="3768529"/>
            <a:ext cx="974460" cy="18407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9E34CE0B-E2A1-8D40-9BB6-0DBD5365777C}"/>
              </a:ext>
            </a:extLst>
          </p:cNvPr>
          <p:cNvCxnSpPr>
            <a:cxnSpLocks/>
          </p:cNvCxnSpPr>
          <p:nvPr/>
        </p:nvCxnSpPr>
        <p:spPr>
          <a:xfrm flipV="1">
            <a:off x="7054624" y="3650102"/>
            <a:ext cx="423310" cy="2157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977AD350-A33B-304F-BF08-1C7CA23DF5F5}"/>
              </a:ext>
            </a:extLst>
          </p:cNvPr>
          <p:cNvCxnSpPr>
            <a:cxnSpLocks/>
          </p:cNvCxnSpPr>
          <p:nvPr/>
        </p:nvCxnSpPr>
        <p:spPr>
          <a:xfrm>
            <a:off x="4748771" y="1754804"/>
            <a:ext cx="352190" cy="19936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CB4E40AB-F41B-684F-BA61-88D5A3FFCF9B}"/>
              </a:ext>
            </a:extLst>
          </p:cNvPr>
          <p:cNvCxnSpPr>
            <a:cxnSpLocks/>
          </p:cNvCxnSpPr>
          <p:nvPr/>
        </p:nvCxnSpPr>
        <p:spPr>
          <a:xfrm flipH="1">
            <a:off x="8377320" y="1598599"/>
            <a:ext cx="1051528" cy="28593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9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DD54F9-6EB4-D448-8776-F24D84D7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30" y="2062861"/>
            <a:ext cx="9765542" cy="2199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8102CE7-3FCF-9840-82BF-D040AFAD7554}"/>
              </a:ext>
            </a:extLst>
          </p:cNvPr>
          <p:cNvSpPr/>
          <p:nvPr/>
        </p:nvSpPr>
        <p:spPr>
          <a:xfrm>
            <a:off x="4318023" y="4445276"/>
            <a:ext cx="393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Montserrat Medium" charset="0"/>
                <a:ea typeface="Montserrat Medium" charset="0"/>
                <a:cs typeface="Montserrat Medium" charset="0"/>
              </a:rPr>
              <a:t>Total:  </a:t>
            </a:r>
            <a:r>
              <a:rPr lang="en-US" b="1" dirty="0" smtClean="0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3141</a:t>
            </a:r>
            <a:r>
              <a:rPr lang="en-US" b="1" dirty="0" smtClean="0">
                <a:latin typeface="Montserrat Medium" charset="0"/>
                <a:ea typeface="Montserrat Medium" charset="0"/>
                <a:cs typeface="Montserrat Medium" charset="0"/>
              </a:rPr>
              <a:t> </a:t>
            </a:r>
            <a:r>
              <a:rPr lang="en-US" b="1" dirty="0">
                <a:latin typeface="Montserrat Medium" charset="0"/>
                <a:ea typeface="Montserrat Medium" charset="0"/>
                <a:cs typeface="Montserrat Medium" charset="0"/>
              </a:rPr>
              <a:t>rows x 17 </a:t>
            </a:r>
            <a:r>
              <a:rPr lang="en-US" b="1" dirty="0" smtClean="0">
                <a:latin typeface="Montserrat Medium" charset="0"/>
                <a:ea typeface="Montserrat Medium" charset="0"/>
                <a:cs typeface="Montserrat Medium" charset="0"/>
              </a:rPr>
              <a:t>columns</a:t>
            </a:r>
            <a:endParaRPr lang="en-US" b="1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78BB779-D127-2B48-9075-00F3761AA300}"/>
              </a:ext>
            </a:extLst>
          </p:cNvPr>
          <p:cNvSpPr txBox="1">
            <a:spLocks/>
          </p:cNvSpPr>
          <p:nvPr/>
        </p:nvSpPr>
        <p:spPr>
          <a:xfrm>
            <a:off x="1292188" y="73729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Montserrat" charset="0"/>
                <a:ea typeface="Montserrat" charset="0"/>
                <a:cs typeface="Montserrat" charset="0"/>
              </a:rPr>
              <a:t>Data </a:t>
            </a:r>
            <a:r>
              <a:rPr lang="en-US" sz="3200" b="1" dirty="0" smtClean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Montserrat" charset="0"/>
                <a:ea typeface="Montserrat" charset="0"/>
                <a:cs typeface="Montserrat" charset="0"/>
              </a:rPr>
              <a:t>Table – </a:t>
            </a:r>
            <a:r>
              <a:rPr lang="en-US" sz="3200" b="1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Montserrat" charset="0"/>
                <a:ea typeface="Montserrat" charset="0"/>
                <a:cs typeface="Montserrat" charset="0"/>
              </a:rPr>
              <a:t>Pick </a:t>
            </a:r>
            <a:r>
              <a:rPr lang="en-US" sz="3200" b="1" dirty="0" smtClean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Montserrat" charset="0"/>
                <a:ea typeface="Montserrat" charset="0"/>
                <a:cs typeface="Montserrat" charset="0"/>
              </a:rPr>
              <a:t>Up Columns</a:t>
            </a:r>
            <a:endParaRPr lang="en-US" sz="3200" b="1" dirty="0">
              <a:gradFill flip="none" rotWithShape="1">
                <a:gsLst>
                  <a:gs pos="28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  <a:tileRect/>
              </a:gra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8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8102CE7-3FCF-9840-82BF-D040AFAD7554}"/>
              </a:ext>
            </a:extLst>
          </p:cNvPr>
          <p:cNvSpPr/>
          <p:nvPr/>
        </p:nvSpPr>
        <p:spPr>
          <a:xfrm>
            <a:off x="4405223" y="5898399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Poppins Medium" charset="0"/>
                <a:ea typeface="Poppins Medium" charset="0"/>
                <a:cs typeface="Poppins Medium" charset="0"/>
              </a:rPr>
              <a:t>383</a:t>
            </a:r>
            <a:r>
              <a:rPr lang="en-US" dirty="0" smtClean="0">
                <a:latin typeface="Poppins Medium" charset="0"/>
                <a:ea typeface="Poppins Medium" charset="0"/>
                <a:cs typeface="Poppins Medium" charset="0"/>
              </a:rPr>
              <a:t> </a:t>
            </a:r>
            <a:r>
              <a:rPr lang="en-US" dirty="0">
                <a:latin typeface="Poppins Medium" charset="0"/>
                <a:ea typeface="Poppins Medium" charset="0"/>
                <a:cs typeface="Poppins Medium" charset="0"/>
              </a:rPr>
              <a:t>rows x 17 </a:t>
            </a:r>
            <a:r>
              <a:rPr lang="en-US" dirty="0" smtClean="0">
                <a:latin typeface="Poppins Medium" charset="0"/>
                <a:ea typeface="Poppins Medium" charset="0"/>
                <a:cs typeface="Poppins Medium" charset="0"/>
              </a:rPr>
              <a:t>columns</a:t>
            </a:r>
            <a:endParaRPr lang="en-US" dirty="0">
              <a:latin typeface="Poppins Medium" charset="0"/>
              <a:ea typeface="Poppins Medium" charset="0"/>
              <a:cs typeface="Poppins Medium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78BB779-D127-2B48-9075-00F3761AA300}"/>
              </a:ext>
            </a:extLst>
          </p:cNvPr>
          <p:cNvSpPr txBox="1">
            <a:spLocks/>
          </p:cNvSpPr>
          <p:nvPr/>
        </p:nvSpPr>
        <p:spPr>
          <a:xfrm>
            <a:off x="2473764" y="172437"/>
            <a:ext cx="91591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Montserrat SemiBold" charset="0"/>
                <a:ea typeface="Montserrat SemiBold" charset="0"/>
                <a:cs typeface="Montserrat SemiBold" charset="0"/>
              </a:rPr>
              <a:t>Choose 4 states in </a:t>
            </a:r>
            <a:r>
              <a:rPr lang="en-US" sz="32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US – </a:t>
            </a:r>
            <a:r>
              <a:rPr lang="en-US" sz="2400" b="1" dirty="0">
                <a:latin typeface="Montserrat SemiBold" charset="0"/>
                <a:ea typeface="Montserrat SemiBold" charset="0"/>
                <a:cs typeface="Montserrat SemiBold" charset="0"/>
              </a:rPr>
              <a:t>Cut Rows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5514DC3-70AD-3D44-BDF1-2DE2DC5B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48088"/>
            <a:ext cx="7162800" cy="711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17AB25F-2C2A-D443-8021-FC0EEA12254D}"/>
              </a:ext>
            </a:extLst>
          </p:cNvPr>
          <p:cNvSpPr/>
          <p:nvPr/>
        </p:nvSpPr>
        <p:spPr>
          <a:xfrm>
            <a:off x="3044043" y="1591295"/>
            <a:ext cx="463137" cy="960232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941ABC-A41F-A446-A5FD-34B7709A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869357"/>
            <a:ext cx="7162800" cy="77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E321ACF-AEDD-C948-9D81-670A3B861745}"/>
              </a:ext>
            </a:extLst>
          </p:cNvPr>
          <p:cNvSpPr/>
          <p:nvPr/>
        </p:nvSpPr>
        <p:spPr>
          <a:xfrm>
            <a:off x="3044042" y="2777119"/>
            <a:ext cx="463137" cy="96023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F5114DD-A53D-1A43-99A2-34DADF0E3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00" y="4011841"/>
            <a:ext cx="7188200" cy="571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E5D9BE-39A5-D940-9522-0D1C8A87D2AE}"/>
              </a:ext>
            </a:extLst>
          </p:cNvPr>
          <p:cNvSpPr/>
          <p:nvPr/>
        </p:nvSpPr>
        <p:spPr>
          <a:xfrm>
            <a:off x="3018311" y="3829591"/>
            <a:ext cx="463137" cy="87303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8348B71-2EF0-9E41-80B8-D1674D0EE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5015703"/>
            <a:ext cx="7162800" cy="635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2184B75-C2D2-6644-A4BE-3323F5C14E3B}"/>
              </a:ext>
            </a:extLst>
          </p:cNvPr>
          <p:cNvSpPr/>
          <p:nvPr/>
        </p:nvSpPr>
        <p:spPr>
          <a:xfrm>
            <a:off x="3018310" y="4896684"/>
            <a:ext cx="463137" cy="87303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0431BBB-96A6-F342-8D05-3961217B3A70}"/>
              </a:ext>
            </a:extLst>
          </p:cNvPr>
          <p:cNvSpPr txBox="1"/>
          <p:nvPr/>
        </p:nvSpPr>
        <p:spPr>
          <a:xfrm>
            <a:off x="6095999" y="2449741"/>
            <a:ext cx="695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D6C6DED-AD83-0D49-80D3-02F48F2D1727}"/>
              </a:ext>
            </a:extLst>
          </p:cNvPr>
          <p:cNvSpPr txBox="1"/>
          <p:nvPr/>
        </p:nvSpPr>
        <p:spPr>
          <a:xfrm>
            <a:off x="6095998" y="3640677"/>
            <a:ext cx="695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E20ACBF-7CCB-9E4E-8946-6356649BA802}"/>
              </a:ext>
            </a:extLst>
          </p:cNvPr>
          <p:cNvSpPr txBox="1"/>
          <p:nvPr/>
        </p:nvSpPr>
        <p:spPr>
          <a:xfrm>
            <a:off x="6095997" y="4612052"/>
            <a:ext cx="695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390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Montserrat SemiBold" charset="0"/>
                <a:ea typeface="Montserrat SemiBold" charset="0"/>
                <a:cs typeface="Montserrat SemiBold" charset="0"/>
              </a:rPr>
              <a:t>Data Pre-processing</a:t>
            </a: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Validation (Identify missing information, unusual data)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Restructure data</a:t>
            </a:r>
          </a:p>
        </p:txBody>
      </p:sp>
    </p:spTree>
    <p:extLst>
      <p:ext uri="{BB962C8B-B14F-4D97-AF65-F5344CB8AC3E}">
        <p14:creationId xmlns:p14="http://schemas.microsoft.com/office/powerpoint/2010/main" val="19962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2662</TotalTime>
  <Words>580</Words>
  <Application>Microsoft Macintosh PowerPoint</Application>
  <PresentationFormat>Widescreen</PresentationFormat>
  <Paragraphs>109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Calibri</vt:lpstr>
      <vt:lpstr>Corbel</vt:lpstr>
      <vt:lpstr>Montserrat</vt:lpstr>
      <vt:lpstr>Montserrat Medium</vt:lpstr>
      <vt:lpstr>Montserrat SemiBold</vt:lpstr>
      <vt:lpstr>Poppins Medium</vt:lpstr>
      <vt:lpstr>Poppins SemiBold</vt:lpstr>
      <vt:lpstr>PT Sans</vt:lpstr>
      <vt:lpstr>Times New Roman</vt:lpstr>
      <vt:lpstr>华文楷体</vt:lpstr>
      <vt:lpstr>Arial</vt:lpstr>
      <vt:lpstr>Depth</vt:lpstr>
      <vt:lpstr>Data analysis of US Community Health</vt:lpstr>
      <vt:lpstr>Agenda</vt:lpstr>
      <vt:lpstr>Project Overview</vt:lpstr>
      <vt:lpstr>Inspiration</vt:lpstr>
      <vt:lpstr>Information from the dataset</vt:lpstr>
      <vt:lpstr>PowerPoint Presentation</vt:lpstr>
      <vt:lpstr>PowerPoint Presentation</vt:lpstr>
      <vt:lpstr>PowerPoint Presentation</vt:lpstr>
      <vt:lpstr>Data Pre-processing</vt:lpstr>
      <vt:lpstr>PowerPoint Presentation</vt:lpstr>
      <vt:lpstr>Exploratory Data Analysis</vt:lpstr>
      <vt:lpstr>Boxplot</vt:lpstr>
      <vt:lpstr>Boxplot</vt:lpstr>
      <vt:lpstr>Bar 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Linear Regression &amp; Predictor</vt:lpstr>
      <vt:lpstr>Summary</vt:lpstr>
      <vt:lpstr>Reference</vt:lpstr>
      <vt:lpstr>Thank you for your attention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Jane Liu</cp:lastModifiedBy>
  <cp:revision>53</cp:revision>
  <dcterms:created xsi:type="dcterms:W3CDTF">2019-02-23T06:28:22Z</dcterms:created>
  <dcterms:modified xsi:type="dcterms:W3CDTF">2019-03-02T20:25:43Z</dcterms:modified>
</cp:coreProperties>
</file>